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6" r:id="rId2"/>
    <p:sldId id="399" r:id="rId3"/>
    <p:sldId id="334" r:id="rId4"/>
    <p:sldId id="305" r:id="rId5"/>
    <p:sldId id="362" r:id="rId6"/>
    <p:sldId id="372" r:id="rId7"/>
    <p:sldId id="387" r:id="rId8"/>
    <p:sldId id="388" r:id="rId9"/>
    <p:sldId id="389" r:id="rId10"/>
    <p:sldId id="377" r:id="rId11"/>
    <p:sldId id="300" r:id="rId12"/>
    <p:sldId id="306" r:id="rId13"/>
    <p:sldId id="391" r:id="rId14"/>
    <p:sldId id="392" r:id="rId15"/>
    <p:sldId id="304" r:id="rId16"/>
    <p:sldId id="268" r:id="rId17"/>
    <p:sldId id="363" r:id="rId18"/>
    <p:sldId id="309" r:id="rId19"/>
    <p:sldId id="269" r:id="rId20"/>
    <p:sldId id="281" r:id="rId21"/>
    <p:sldId id="398" r:id="rId22"/>
    <p:sldId id="343" r:id="rId23"/>
    <p:sldId id="397" r:id="rId24"/>
    <p:sldId id="283" r:id="rId25"/>
    <p:sldId id="390" r:id="rId26"/>
    <p:sldId id="394" r:id="rId27"/>
    <p:sldId id="395" r:id="rId28"/>
    <p:sldId id="396" r:id="rId29"/>
    <p:sldId id="355" r:id="rId30"/>
    <p:sldId id="350" r:id="rId31"/>
  </p:sldIdLst>
  <p:sldSz cx="9144000" cy="6858000" type="screen4x3"/>
  <p:notesSz cx="9866313" cy="6735763"/>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varScale="1">
        <p:scale>
          <a:sx n="71" d="100"/>
          <a:sy n="71" d="100"/>
        </p:scale>
        <p:origin x="1356" y="60"/>
      </p:cViewPr>
      <p:guideLst>
        <p:guide orient="horz" pos="2160"/>
        <p:guide pos="2880"/>
      </p:guideLst>
    </p:cSldViewPr>
  </p:slideViewPr>
  <p:outlineViewPr>
    <p:cViewPr>
      <p:scale>
        <a:sx n="33" d="100"/>
        <a:sy n="33" d="100"/>
      </p:scale>
      <p:origin x="0" y="1906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276478" cy="337871"/>
          </a:xfrm>
          <a:prstGeom prst="rect">
            <a:avLst/>
          </a:prstGeom>
        </p:spPr>
        <p:txBody>
          <a:bodyPr vert="horz" lIns="91056" tIns="45528" rIns="91056" bIns="45528" rtlCol="0"/>
          <a:lstStyle>
            <a:lvl1pPr algn="l">
              <a:defRPr sz="1200"/>
            </a:lvl1pPr>
          </a:lstStyle>
          <a:p>
            <a:pPr>
              <a:defRPr/>
            </a:pPr>
            <a:endParaRPr lang="vi-VN"/>
          </a:p>
        </p:txBody>
      </p:sp>
      <p:sp>
        <p:nvSpPr>
          <p:cNvPr id="3" name="Date Placeholder 2"/>
          <p:cNvSpPr>
            <a:spLocks noGrp="1"/>
          </p:cNvSpPr>
          <p:nvPr>
            <p:ph type="dt" sz="quarter" idx="1"/>
          </p:nvPr>
        </p:nvSpPr>
        <p:spPr>
          <a:xfrm>
            <a:off x="5587533" y="0"/>
            <a:ext cx="4276478" cy="337871"/>
          </a:xfrm>
          <a:prstGeom prst="rect">
            <a:avLst/>
          </a:prstGeom>
        </p:spPr>
        <p:txBody>
          <a:bodyPr vert="horz" lIns="91056" tIns="45528" rIns="91056" bIns="45528" rtlCol="0"/>
          <a:lstStyle>
            <a:lvl1pPr algn="r">
              <a:defRPr sz="1200"/>
            </a:lvl1pPr>
          </a:lstStyle>
          <a:p>
            <a:pPr>
              <a:defRPr/>
            </a:pPr>
            <a:fld id="{E6E0F7F8-C323-4635-A09E-A683BF49A31B}" type="datetimeFigureOut">
              <a:rPr lang="vi-VN"/>
              <a:pPr>
                <a:defRPr/>
              </a:pPr>
              <a:t>09/02/2020</a:t>
            </a:fld>
            <a:endParaRPr lang="vi-VN"/>
          </a:p>
        </p:txBody>
      </p:sp>
      <p:sp>
        <p:nvSpPr>
          <p:cNvPr id="4" name="Footer Placeholder 3"/>
          <p:cNvSpPr>
            <a:spLocks noGrp="1"/>
          </p:cNvSpPr>
          <p:nvPr>
            <p:ph type="ftr" sz="quarter" idx="2"/>
          </p:nvPr>
        </p:nvSpPr>
        <p:spPr>
          <a:xfrm>
            <a:off x="1" y="6397892"/>
            <a:ext cx="4276478" cy="337871"/>
          </a:xfrm>
          <a:prstGeom prst="rect">
            <a:avLst/>
          </a:prstGeom>
        </p:spPr>
        <p:txBody>
          <a:bodyPr vert="horz" lIns="91056" tIns="45528" rIns="91056" bIns="45528" rtlCol="0" anchor="b"/>
          <a:lstStyle>
            <a:lvl1pPr algn="l">
              <a:defRPr sz="1200"/>
            </a:lvl1pPr>
          </a:lstStyle>
          <a:p>
            <a:pPr>
              <a:defRPr/>
            </a:pPr>
            <a:endParaRPr lang="vi-VN"/>
          </a:p>
        </p:txBody>
      </p:sp>
      <p:sp>
        <p:nvSpPr>
          <p:cNvPr id="5" name="Slide Number Placeholder 4"/>
          <p:cNvSpPr>
            <a:spLocks noGrp="1"/>
          </p:cNvSpPr>
          <p:nvPr>
            <p:ph type="sldNum" sz="quarter" idx="3"/>
          </p:nvPr>
        </p:nvSpPr>
        <p:spPr>
          <a:xfrm>
            <a:off x="5587533" y="6397892"/>
            <a:ext cx="4276478" cy="337871"/>
          </a:xfrm>
          <a:prstGeom prst="rect">
            <a:avLst/>
          </a:prstGeom>
        </p:spPr>
        <p:txBody>
          <a:bodyPr vert="horz" wrap="square" lIns="91056" tIns="45528" rIns="91056" bIns="45528" numCol="1" anchor="b" anchorCtr="0" compatLnSpc="1">
            <a:prstTxWarp prst="textNoShape">
              <a:avLst/>
            </a:prstTxWarp>
          </a:bodyPr>
          <a:lstStyle>
            <a:lvl1pPr algn="r">
              <a:defRPr sz="1200"/>
            </a:lvl1pPr>
          </a:lstStyle>
          <a:p>
            <a:pPr>
              <a:defRPr/>
            </a:pPr>
            <a:fld id="{4FE1DCCC-C246-493A-BD90-FCD2E5CD4B4F}" type="slidenum">
              <a:rPr lang="vi-VN"/>
              <a:pPr>
                <a:defRPr/>
              </a:pPr>
              <a:t>‹#›</a:t>
            </a:fld>
            <a:endParaRPr lang="vi-VN"/>
          </a:p>
        </p:txBody>
      </p:sp>
    </p:spTree>
    <p:extLst>
      <p:ext uri="{BB962C8B-B14F-4D97-AF65-F5344CB8AC3E}">
        <p14:creationId xmlns:p14="http://schemas.microsoft.com/office/powerpoint/2010/main" val="1227514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276478" cy="336788"/>
          </a:xfrm>
          <a:prstGeom prst="rect">
            <a:avLst/>
          </a:prstGeom>
        </p:spPr>
        <p:txBody>
          <a:bodyPr vert="horz" lIns="91056" tIns="45528" rIns="91056" bIns="45528"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5587533" y="1"/>
            <a:ext cx="4276478" cy="336788"/>
          </a:xfrm>
          <a:prstGeom prst="rect">
            <a:avLst/>
          </a:prstGeom>
        </p:spPr>
        <p:txBody>
          <a:bodyPr vert="horz" lIns="91056" tIns="45528" rIns="91056" bIns="45528" rtlCol="0"/>
          <a:lstStyle>
            <a:lvl1pPr algn="r" eaLnBrk="1" fontAlgn="auto" hangingPunct="1">
              <a:spcBef>
                <a:spcPts val="0"/>
              </a:spcBef>
              <a:spcAft>
                <a:spcPts val="0"/>
              </a:spcAft>
              <a:defRPr sz="1200">
                <a:latin typeface="+mn-lt"/>
                <a:cs typeface="+mn-cs"/>
              </a:defRPr>
            </a:lvl1pPr>
          </a:lstStyle>
          <a:p>
            <a:pPr>
              <a:defRPr/>
            </a:pPr>
            <a:fld id="{91A73231-B812-471A-A2A0-6AC507097CF0}" type="datetimeFigureOut">
              <a:rPr lang="en-GB"/>
              <a:pPr>
                <a:defRPr/>
              </a:pPr>
              <a:t>09/02/2020</a:t>
            </a:fld>
            <a:endParaRPr lang="en-GB"/>
          </a:p>
        </p:txBody>
      </p:sp>
      <p:sp>
        <p:nvSpPr>
          <p:cNvPr id="4" name="Slide Image Placeholder 3"/>
          <p:cNvSpPr>
            <a:spLocks noGrp="1" noRot="1" noChangeAspect="1"/>
          </p:cNvSpPr>
          <p:nvPr>
            <p:ph type="sldImg" idx="2"/>
          </p:nvPr>
        </p:nvSpPr>
        <p:spPr>
          <a:xfrm>
            <a:off x="3249613" y="506413"/>
            <a:ext cx="3367087" cy="2525712"/>
          </a:xfrm>
          <a:prstGeom prst="rect">
            <a:avLst/>
          </a:prstGeom>
          <a:noFill/>
          <a:ln w="12700">
            <a:solidFill>
              <a:prstClr val="black"/>
            </a:solidFill>
          </a:ln>
        </p:spPr>
        <p:txBody>
          <a:bodyPr vert="horz" lIns="91056" tIns="45528" rIns="91056" bIns="45528" rtlCol="0" anchor="ctr"/>
          <a:lstStyle/>
          <a:p>
            <a:pPr lvl="0"/>
            <a:endParaRPr lang="en-GB" noProof="0"/>
          </a:p>
        </p:txBody>
      </p:sp>
      <p:sp>
        <p:nvSpPr>
          <p:cNvPr id="5" name="Notes Placeholder 4"/>
          <p:cNvSpPr>
            <a:spLocks noGrp="1"/>
          </p:cNvSpPr>
          <p:nvPr>
            <p:ph type="body" sz="quarter" idx="3"/>
          </p:nvPr>
        </p:nvSpPr>
        <p:spPr>
          <a:xfrm>
            <a:off x="986171" y="3200029"/>
            <a:ext cx="7893973" cy="3031093"/>
          </a:xfrm>
          <a:prstGeom prst="rect">
            <a:avLst/>
          </a:prstGeom>
        </p:spPr>
        <p:txBody>
          <a:bodyPr vert="horz" lIns="91056" tIns="45528" rIns="91056" bIns="45528"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1" y="6397893"/>
            <a:ext cx="4276478" cy="336788"/>
          </a:xfrm>
          <a:prstGeom prst="rect">
            <a:avLst/>
          </a:prstGeom>
        </p:spPr>
        <p:txBody>
          <a:bodyPr vert="horz" lIns="91056" tIns="45528" rIns="91056" bIns="45528"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5587533" y="6397893"/>
            <a:ext cx="4276478" cy="336788"/>
          </a:xfrm>
          <a:prstGeom prst="rect">
            <a:avLst/>
          </a:prstGeom>
        </p:spPr>
        <p:txBody>
          <a:bodyPr vert="horz" wrap="square" lIns="91056" tIns="45528" rIns="91056" bIns="45528" numCol="1" anchor="b" anchorCtr="0" compatLnSpc="1">
            <a:prstTxWarp prst="textNoShape">
              <a:avLst/>
            </a:prstTxWarp>
          </a:bodyPr>
          <a:lstStyle>
            <a:lvl1pPr algn="r" eaLnBrk="1" hangingPunct="1">
              <a:defRPr sz="1200">
                <a:latin typeface="Calibri" pitchFamily="34" charset="0"/>
              </a:defRPr>
            </a:lvl1pPr>
          </a:lstStyle>
          <a:p>
            <a:pPr>
              <a:defRPr/>
            </a:pPr>
            <a:fld id="{725DE03B-CDC1-4B2A-83AC-72039392AB95}" type="slidenum">
              <a:rPr lang="en-GB" altLang="vi-VN"/>
              <a:pPr>
                <a:defRPr/>
              </a:pPr>
              <a:t>‹#›</a:t>
            </a:fld>
            <a:endParaRPr lang="en-GB" altLang="vi-VN"/>
          </a:p>
        </p:txBody>
      </p:sp>
    </p:spTree>
    <p:extLst>
      <p:ext uri="{BB962C8B-B14F-4D97-AF65-F5344CB8AC3E}">
        <p14:creationId xmlns:p14="http://schemas.microsoft.com/office/powerpoint/2010/main" val="13459322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vi-VN"/>
          </a:p>
        </p:txBody>
      </p:sp>
      <p:sp>
        <p:nvSpPr>
          <p:cNvPr id="4" name="Slide Number Placeholder 3"/>
          <p:cNvSpPr>
            <a:spLocks noGrp="1"/>
          </p:cNvSpPr>
          <p:nvPr>
            <p:ph type="sldNum" sz="quarter" idx="10"/>
          </p:nvPr>
        </p:nvSpPr>
        <p:spPr/>
        <p:txBody>
          <a:bodyPr/>
          <a:lstStyle/>
          <a:p>
            <a:pPr>
              <a:defRPr/>
            </a:pPr>
            <a:fld id="{725DE03B-CDC1-4B2A-83AC-72039392AB95}" type="slidenum">
              <a:rPr lang="en-GB" altLang="vi-VN" smtClean="0"/>
              <a:pPr>
                <a:defRPr/>
              </a:pPr>
              <a:t>10</a:t>
            </a:fld>
            <a:endParaRPr lang="en-GB" altLang="vi-V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8B3A96E5-2806-476B-B7E1-5AA22AC373F3}" type="datetimeFigureOut">
              <a:rPr lang="en-US"/>
              <a:pPr>
                <a:defRPr/>
              </a:pPr>
              <a:t>09/02/2020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9589796-0CE5-4426-9ABB-AC4471B38F35}" type="slidenum">
              <a:rPr lang="en-US" altLang="vi-VN"/>
              <a:pPr>
                <a:defRPr/>
              </a:pPr>
              <a:t>‹#›</a:t>
            </a:fld>
            <a:endParaRPr lang="en-US" altLang="vi-V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56120B9-A797-496D-9CC4-DC5B26F3B35C}" type="datetimeFigureOut">
              <a:rPr lang="en-US"/>
              <a:pPr>
                <a:defRPr/>
              </a:pPr>
              <a:t>09/02/2020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00D7811-5D8E-4F2F-B4F1-C9302EA99C52}" type="slidenum">
              <a:rPr lang="en-US" altLang="vi-VN"/>
              <a:pPr>
                <a:defRPr/>
              </a:pPr>
              <a:t>‹#›</a:t>
            </a:fld>
            <a:endParaRPr lang="en-US" altLang="vi-V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709FB32-28DA-4D41-A077-1E13C7E943D4}" type="datetimeFigureOut">
              <a:rPr lang="en-US"/>
              <a:pPr>
                <a:defRPr/>
              </a:pPr>
              <a:t>09/02/2020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A749E3-C0BB-4B4E-8BD1-07E50BCB6E2B}" type="slidenum">
              <a:rPr lang="en-US" altLang="vi-VN"/>
              <a:pPr>
                <a:defRPr/>
              </a:pPr>
              <a:t>‹#›</a:t>
            </a:fld>
            <a:endParaRPr lang="en-US" altLang="vi-V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BFD4BCD-6BF6-4D7B-A321-964386D96260}" type="datetimeFigureOut">
              <a:rPr lang="en-US"/>
              <a:pPr>
                <a:defRPr/>
              </a:pPr>
              <a:t>09/02/2020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1C538EE-8E78-4C2E-AA66-2425BD1E74DB}" type="slidenum">
              <a:rPr lang="en-US" altLang="vi-VN"/>
              <a:pPr>
                <a:defRPr/>
              </a:pPr>
              <a:t>‹#›</a:t>
            </a:fld>
            <a:endParaRPr lang="en-US" altLang="vi-V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3C6B0412-585D-4C31-8348-109F4EDA3324}" type="datetimeFigureOut">
              <a:rPr lang="en-US"/>
              <a:pPr>
                <a:defRPr/>
              </a:pPr>
              <a:t>09/02/2020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9464E21-1384-46B4-B2CB-7FDB5381976F}" type="slidenum">
              <a:rPr lang="en-US" altLang="vi-VN"/>
              <a:pPr>
                <a:defRPr/>
              </a:pPr>
              <a:t>‹#›</a:t>
            </a:fld>
            <a:endParaRPr lang="en-US" altLang="vi-V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DACECFC-0D99-437A-96F8-CC4872AD5BA8}" type="datetimeFigureOut">
              <a:rPr lang="en-US"/>
              <a:pPr>
                <a:defRPr/>
              </a:pPr>
              <a:t>09/02/2020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2BA4599-D268-46D8-8D51-09CCD5FB65C8}" type="slidenum">
              <a:rPr lang="en-US" altLang="vi-VN"/>
              <a:pPr>
                <a:defRPr/>
              </a:pPr>
              <a:t>‹#›</a:t>
            </a:fld>
            <a:endParaRPr lang="en-US" altLang="vi-V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0C34197-18F4-443A-A3A6-5D1F888B22CA}" type="datetimeFigureOut">
              <a:rPr lang="en-US"/>
              <a:pPr>
                <a:defRPr/>
              </a:pPr>
              <a:t>09/02/2020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7EB063E-9F68-47C4-8479-6E8F0356563B}" type="slidenum">
              <a:rPr lang="en-US" altLang="vi-VN"/>
              <a:pPr>
                <a:defRPr/>
              </a:pPr>
              <a:t>‹#›</a:t>
            </a:fld>
            <a:endParaRPr lang="en-US" altLang="vi-V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38D2B8D-8909-4272-A2DE-38512CB7C91F}" type="datetimeFigureOut">
              <a:rPr lang="en-US"/>
              <a:pPr>
                <a:defRPr/>
              </a:pPr>
              <a:t>09/02/2020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0F8AE01-88EF-43FB-BFE6-6DC4E6AFB093}" type="slidenum">
              <a:rPr lang="en-US" altLang="vi-VN"/>
              <a:pPr>
                <a:defRPr/>
              </a:pPr>
              <a:t>‹#›</a:t>
            </a:fld>
            <a:endParaRPr lang="en-US" altLang="vi-V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5DF5417-25F7-4035-AD08-063F8ADBD895}" type="datetimeFigureOut">
              <a:rPr lang="en-US"/>
              <a:pPr>
                <a:defRPr/>
              </a:pPr>
              <a:t>09/02/2020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1DE932E-B24B-4BFF-9018-0E11B91397C3}" type="slidenum">
              <a:rPr lang="en-US" altLang="vi-VN"/>
              <a:pPr>
                <a:defRPr/>
              </a:pPr>
              <a:t>‹#›</a:t>
            </a:fld>
            <a:endParaRPr lang="en-US" altLang="vi-V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7EB9C45-BD5A-4199-9252-EA015106DE0B}" type="datetimeFigureOut">
              <a:rPr lang="en-US"/>
              <a:pPr>
                <a:defRPr/>
              </a:pPr>
              <a:t>09/02/2020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048399F-D6F4-42BF-B9A3-64ACF335A18E}" type="slidenum">
              <a:rPr lang="en-US" altLang="vi-VN"/>
              <a:pPr>
                <a:defRPr/>
              </a:pPr>
              <a:t>‹#›</a:t>
            </a:fld>
            <a:endParaRPr lang="en-US" altLang="vi-V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AC63C01-1CC6-40ED-9764-63E89CDD67CE}" type="datetimeFigureOut">
              <a:rPr lang="en-US"/>
              <a:pPr>
                <a:defRPr/>
              </a:pPr>
              <a:t>09/02/2020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BB16C5B-F16D-4785-94B1-4809EE683A2B}" type="slidenum">
              <a:rPr lang="en-US" altLang="vi-VN"/>
              <a:pPr>
                <a:defRPr/>
              </a:pPr>
              <a:t>‹#›</a:t>
            </a:fld>
            <a:endParaRPr lang="en-US" altLang="vi-V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vi-VN"/>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vi-VN"/>
              <a:t>Click to edit Master text styles</a:t>
            </a:r>
          </a:p>
          <a:p>
            <a:pPr lvl="1"/>
            <a:r>
              <a:rPr lang="en-US" altLang="vi-VN"/>
              <a:t>Second level</a:t>
            </a:r>
          </a:p>
          <a:p>
            <a:pPr lvl="2"/>
            <a:r>
              <a:rPr lang="en-US" altLang="vi-VN"/>
              <a:t>Third level</a:t>
            </a:r>
          </a:p>
          <a:p>
            <a:pPr lvl="3"/>
            <a:r>
              <a:rPr lang="en-US" altLang="vi-VN"/>
              <a:t>Fourth level</a:t>
            </a:r>
          </a:p>
          <a:p>
            <a:pPr lvl="4"/>
            <a:r>
              <a:rPr lang="en-US" altLang="vi-VN"/>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D7DA2D95-7682-4CBA-A7D1-8F3A7BA85B84}" type="datetimeFigureOut">
              <a:rPr lang="en-US"/>
              <a:pPr>
                <a:defRPr/>
              </a:pPr>
              <a:t>09/02/2020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a:defRPr/>
            </a:pPr>
            <a:fld id="{A5DFAF53-4636-474B-AD01-21139BD37811}" type="slidenum">
              <a:rPr lang="en-US" altLang="vi-VN"/>
              <a:pPr>
                <a:defRPr/>
              </a:pPr>
              <a:t>‹#›</a:t>
            </a:fld>
            <a:endParaRPr lang="en-US" altLang="vi-V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79512" y="332656"/>
            <a:ext cx="8715436" cy="5643602"/>
          </a:xfrm>
        </p:spPr>
        <p:txBody>
          <a:bodyPr/>
          <a:lstStyle/>
          <a:p>
            <a:r>
              <a:rPr lang="en-GB" altLang="vi-VN" sz="3600" b="1" dirty="0" err="1">
                <a:solidFill>
                  <a:srgbClr val="FF0000"/>
                </a:solidFill>
                <a:latin typeface="Times New Roman" pitchFamily="18" charset="0"/>
                <a:cs typeface="Times New Roman" pitchFamily="18" charset="0"/>
              </a:rPr>
              <a:t>Trung</a:t>
            </a:r>
            <a:r>
              <a:rPr lang="en-GB" altLang="vi-VN" sz="3600" b="1" dirty="0">
                <a:solidFill>
                  <a:srgbClr val="FF0000"/>
                </a:solidFill>
                <a:latin typeface="Times New Roman" pitchFamily="18" charset="0"/>
                <a:cs typeface="Times New Roman" pitchFamily="18" charset="0"/>
              </a:rPr>
              <a:t> </a:t>
            </a:r>
            <a:r>
              <a:rPr lang="en-GB" altLang="vi-VN" sz="3600" b="1" dirty="0" err="1">
                <a:solidFill>
                  <a:srgbClr val="FF0000"/>
                </a:solidFill>
                <a:latin typeface="Times New Roman" pitchFamily="18" charset="0"/>
                <a:cs typeface="Times New Roman" pitchFamily="18" charset="0"/>
              </a:rPr>
              <a:t>tâm</a:t>
            </a:r>
            <a:r>
              <a:rPr lang="en-GB" altLang="vi-VN" sz="3600" b="1" dirty="0">
                <a:solidFill>
                  <a:srgbClr val="FF0000"/>
                </a:solidFill>
                <a:latin typeface="Times New Roman" pitchFamily="18" charset="0"/>
                <a:cs typeface="Times New Roman" pitchFamily="18" charset="0"/>
              </a:rPr>
              <a:t> Y </a:t>
            </a:r>
            <a:r>
              <a:rPr lang="en-GB" altLang="vi-VN" sz="3600" b="1" dirty="0" err="1">
                <a:solidFill>
                  <a:srgbClr val="FF0000"/>
                </a:solidFill>
                <a:latin typeface="Times New Roman" pitchFamily="18" charset="0"/>
                <a:cs typeface="Times New Roman" pitchFamily="18" charset="0"/>
              </a:rPr>
              <a:t>tế</a:t>
            </a:r>
            <a:r>
              <a:rPr lang="en-GB" altLang="vi-VN" sz="3600" b="1" dirty="0">
                <a:solidFill>
                  <a:srgbClr val="FF0000"/>
                </a:solidFill>
                <a:latin typeface="Times New Roman" pitchFamily="18" charset="0"/>
                <a:cs typeface="Times New Roman" pitchFamily="18" charset="0"/>
              </a:rPr>
              <a:t> </a:t>
            </a:r>
            <a:r>
              <a:rPr lang="en-GB" altLang="vi-VN" sz="3600" b="1" dirty="0" err="1">
                <a:solidFill>
                  <a:srgbClr val="FF0000"/>
                </a:solidFill>
                <a:latin typeface="Times New Roman" pitchFamily="18" charset="0"/>
                <a:cs typeface="Times New Roman" pitchFamily="18" charset="0"/>
              </a:rPr>
              <a:t>huyện</a:t>
            </a:r>
            <a:r>
              <a:rPr lang="en-GB" altLang="vi-VN" sz="3600" b="1" dirty="0">
                <a:solidFill>
                  <a:srgbClr val="FF0000"/>
                </a:solidFill>
                <a:latin typeface="Times New Roman" pitchFamily="18" charset="0"/>
                <a:cs typeface="Times New Roman" pitchFamily="18" charset="0"/>
              </a:rPr>
              <a:t> </a:t>
            </a:r>
            <a:r>
              <a:rPr lang="en-GB" altLang="vi-VN" sz="3600" b="1" dirty="0" err="1">
                <a:solidFill>
                  <a:srgbClr val="FF0000"/>
                </a:solidFill>
                <a:latin typeface="Times New Roman" pitchFamily="18" charset="0"/>
                <a:cs typeface="Times New Roman" pitchFamily="18" charset="0"/>
              </a:rPr>
              <a:t>Lạc</a:t>
            </a:r>
            <a:r>
              <a:rPr lang="en-GB" altLang="vi-VN" sz="3600" b="1" dirty="0">
                <a:solidFill>
                  <a:srgbClr val="FF0000"/>
                </a:solidFill>
                <a:latin typeface="Times New Roman" pitchFamily="18" charset="0"/>
                <a:cs typeface="Times New Roman" pitchFamily="18" charset="0"/>
              </a:rPr>
              <a:t> </a:t>
            </a:r>
            <a:r>
              <a:rPr lang="en-GB" altLang="vi-VN" sz="3600" b="1" dirty="0" err="1" smtClean="0">
                <a:solidFill>
                  <a:srgbClr val="FF0000"/>
                </a:solidFill>
                <a:latin typeface="Times New Roman" pitchFamily="18" charset="0"/>
                <a:cs typeface="Times New Roman" pitchFamily="18" charset="0"/>
              </a:rPr>
              <a:t>Thủy</a:t>
            </a:r>
            <a:r>
              <a:rPr lang="en-GB" altLang="vi-VN" sz="3600" b="1" dirty="0" smtClean="0">
                <a:solidFill>
                  <a:srgbClr val="FF0000"/>
                </a:solidFill>
                <a:latin typeface="Times New Roman" pitchFamily="18" charset="0"/>
                <a:cs typeface="Times New Roman" pitchFamily="18" charset="0"/>
              </a:rPr>
              <a:t/>
            </a:r>
            <a:br>
              <a:rPr lang="en-GB" altLang="vi-VN" sz="3600" b="1" dirty="0" smtClean="0">
                <a:solidFill>
                  <a:srgbClr val="FF0000"/>
                </a:solidFill>
                <a:latin typeface="Times New Roman" pitchFamily="18" charset="0"/>
                <a:cs typeface="Times New Roman" pitchFamily="18" charset="0"/>
              </a:rPr>
            </a:br>
            <a:r>
              <a:rPr lang="en-US" altLang="vi-VN" sz="3600" b="1" dirty="0">
                <a:solidFill>
                  <a:srgbClr val="FF0000"/>
                </a:solidFill>
                <a:latin typeface="Times New Roman" pitchFamily="18" charset="0"/>
                <a:cs typeface="Times New Roman" pitchFamily="18" charset="0"/>
              </a:rPr>
              <a:t/>
            </a:r>
            <a:br>
              <a:rPr lang="en-US" altLang="vi-VN" sz="3600" b="1" dirty="0">
                <a:solidFill>
                  <a:srgbClr val="FF0000"/>
                </a:solidFill>
                <a:latin typeface="Times New Roman" pitchFamily="18" charset="0"/>
                <a:cs typeface="Times New Roman" pitchFamily="18" charset="0"/>
              </a:rPr>
            </a:br>
            <a:r>
              <a:rPr lang="pt-BR" altLang="vi-VN" sz="3300" b="1" dirty="0" smtClean="0">
                <a:solidFill>
                  <a:srgbClr val="FF0000"/>
                </a:solidFill>
                <a:latin typeface="Times New Roman" pitchFamily="18" charset="0"/>
                <a:cs typeface="Times New Roman" pitchFamily="18" charset="0"/>
              </a:rPr>
              <a:t>HƯỚNG DẪN GIÁM SÁT VÀ PHÒNG CHỐNG BỆNH VIÊM Đ</a:t>
            </a:r>
            <a:r>
              <a:rPr lang="vi-VN" altLang="vi-VN" sz="3300" b="1" dirty="0" smtClean="0">
                <a:solidFill>
                  <a:srgbClr val="FF0000"/>
                </a:solidFill>
                <a:latin typeface="Times New Roman" pitchFamily="18" charset="0"/>
                <a:cs typeface="Times New Roman" pitchFamily="18" charset="0"/>
              </a:rPr>
              <a:t>Ư</a:t>
            </a:r>
            <a:r>
              <a:rPr lang="en-GB" altLang="vi-VN" sz="3300" b="1" dirty="0" smtClean="0">
                <a:solidFill>
                  <a:srgbClr val="FF0000"/>
                </a:solidFill>
                <a:latin typeface="Times New Roman" pitchFamily="18" charset="0"/>
                <a:cs typeface="Times New Roman" pitchFamily="18" charset="0"/>
              </a:rPr>
              <a:t>ỜNG HÔ HẤP CẤP </a:t>
            </a:r>
            <a:br>
              <a:rPr lang="en-GB" altLang="vi-VN" sz="3300" b="1" dirty="0" smtClean="0">
                <a:solidFill>
                  <a:srgbClr val="FF0000"/>
                </a:solidFill>
                <a:latin typeface="Times New Roman" pitchFamily="18" charset="0"/>
                <a:cs typeface="Times New Roman" pitchFamily="18" charset="0"/>
              </a:rPr>
            </a:br>
            <a:r>
              <a:rPr lang="pt-BR" altLang="vi-VN" sz="3300" b="1" dirty="0" smtClean="0">
                <a:solidFill>
                  <a:srgbClr val="FF0000"/>
                </a:solidFill>
                <a:latin typeface="Times New Roman" pitchFamily="18" charset="0"/>
                <a:cs typeface="Times New Roman" pitchFamily="18" charset="0"/>
              </a:rPr>
              <a:t>DO CHỦNG M</a:t>
            </a:r>
            <a:r>
              <a:rPr lang="en-GB" altLang="vi-VN" sz="3300" b="1" dirty="0" smtClean="0">
                <a:solidFill>
                  <a:srgbClr val="FF0000"/>
                </a:solidFill>
                <a:latin typeface="Times New Roman" pitchFamily="18" charset="0"/>
                <a:cs typeface="Times New Roman" pitchFamily="18" charset="0"/>
              </a:rPr>
              <a:t>ỚI CỦA</a:t>
            </a:r>
            <a:r>
              <a:rPr lang="pt-BR" altLang="vi-VN" sz="3300" b="1" dirty="0" smtClean="0">
                <a:solidFill>
                  <a:srgbClr val="FF0000"/>
                </a:solidFill>
                <a:latin typeface="Times New Roman" pitchFamily="18" charset="0"/>
                <a:cs typeface="Times New Roman" pitchFamily="18" charset="0"/>
              </a:rPr>
              <a:t> VI RÚT CORONA</a:t>
            </a:r>
            <a:r>
              <a:rPr lang="pt-BR" altLang="vi-VN" sz="3600" b="1" dirty="0" smtClean="0">
                <a:solidFill>
                  <a:srgbClr val="FF0000"/>
                </a:solidFill>
                <a:latin typeface="Times New Roman" pitchFamily="18" charset="0"/>
                <a:cs typeface="Times New Roman" pitchFamily="18" charset="0"/>
              </a:rPr>
              <a:t/>
            </a:r>
            <a:br>
              <a:rPr lang="pt-BR" altLang="vi-VN" sz="3600" b="1" dirty="0" smtClean="0">
                <a:solidFill>
                  <a:srgbClr val="FF0000"/>
                </a:solidFill>
                <a:latin typeface="Times New Roman" pitchFamily="18" charset="0"/>
                <a:cs typeface="Times New Roman" pitchFamily="18" charset="0"/>
              </a:rPr>
            </a:br>
            <a:r>
              <a:rPr lang="en-GB" altLang="vi-VN" sz="3600" b="1" dirty="0" smtClean="0">
                <a:solidFill>
                  <a:srgbClr val="FF0000"/>
                </a:solidFill>
                <a:latin typeface="Times New Roman" pitchFamily="18" charset="0"/>
                <a:cs typeface="Times New Roman" pitchFamily="18" charset="0"/>
              </a:rPr>
              <a:t>(Novel Corona Virus - </a:t>
            </a:r>
            <a:r>
              <a:rPr lang="en-GB" altLang="vi-VN" sz="3600" b="1" dirty="0" err="1" smtClean="0">
                <a:solidFill>
                  <a:srgbClr val="FF0000"/>
                </a:solidFill>
                <a:latin typeface="Times New Roman" pitchFamily="18" charset="0"/>
                <a:cs typeface="Times New Roman" pitchFamily="18" charset="0"/>
              </a:rPr>
              <a:t>nCoV</a:t>
            </a:r>
            <a:r>
              <a:rPr lang="en-GB" altLang="vi-VN" sz="3600" b="1" dirty="0" smtClean="0">
                <a:solidFill>
                  <a:srgbClr val="FF0000"/>
                </a:solidFill>
                <a:latin typeface="Times New Roman" pitchFamily="18" charset="0"/>
                <a:cs typeface="Times New Roman" pitchFamily="18" charset="0"/>
              </a:rPr>
              <a:t>)</a:t>
            </a:r>
            <a:br>
              <a:rPr lang="en-GB" altLang="vi-VN" sz="3600" b="1" dirty="0" smtClean="0">
                <a:solidFill>
                  <a:srgbClr val="FF0000"/>
                </a:solidFill>
                <a:latin typeface="Times New Roman" pitchFamily="18" charset="0"/>
                <a:cs typeface="Times New Roman" pitchFamily="18" charset="0"/>
              </a:rPr>
            </a:br>
            <a:r>
              <a:rPr lang="en-GB" altLang="vi-VN" sz="2800" b="1" dirty="0" smtClean="0">
                <a:solidFill>
                  <a:srgbClr val="FF0000"/>
                </a:solidFill>
                <a:latin typeface="Times New Roman" pitchFamily="18" charset="0"/>
                <a:cs typeface="Times New Roman" pitchFamily="18" charset="0"/>
              </a:rPr>
              <a:t/>
            </a:r>
            <a:br>
              <a:rPr lang="en-GB" altLang="vi-VN" sz="2800" b="1" dirty="0" smtClean="0">
                <a:solidFill>
                  <a:srgbClr val="FF0000"/>
                </a:solidFill>
                <a:latin typeface="Times New Roman" pitchFamily="18" charset="0"/>
                <a:cs typeface="Times New Roman" pitchFamily="18" charset="0"/>
              </a:rPr>
            </a:br>
            <a:r>
              <a:rPr lang="en-GB" altLang="vi-VN" sz="2800" b="1" dirty="0">
                <a:solidFill>
                  <a:srgbClr val="FF0000"/>
                </a:solidFill>
                <a:latin typeface="Times New Roman" pitchFamily="18" charset="0"/>
                <a:cs typeface="Times New Roman" pitchFamily="18" charset="0"/>
              </a:rPr>
              <a:t/>
            </a:r>
            <a:br>
              <a:rPr lang="en-GB" altLang="vi-VN" sz="2800" b="1" dirty="0">
                <a:solidFill>
                  <a:srgbClr val="FF0000"/>
                </a:solidFill>
                <a:latin typeface="Times New Roman" pitchFamily="18" charset="0"/>
                <a:cs typeface="Times New Roman" pitchFamily="18" charset="0"/>
              </a:rPr>
            </a:br>
            <a:r>
              <a:rPr lang="en-GB" altLang="vi-VN" sz="2800" b="1" i="1" dirty="0" err="1" smtClean="0">
                <a:latin typeface="Times New Roman" pitchFamily="18" charset="0"/>
                <a:cs typeface="Times New Roman" pitchFamily="18" charset="0"/>
              </a:rPr>
              <a:t>Lạc</a:t>
            </a:r>
            <a:r>
              <a:rPr lang="en-GB" altLang="vi-VN" sz="2800" b="1" i="1" dirty="0" smtClean="0">
                <a:latin typeface="Times New Roman" pitchFamily="18" charset="0"/>
                <a:cs typeface="Times New Roman" pitchFamily="18" charset="0"/>
              </a:rPr>
              <a:t> </a:t>
            </a:r>
            <a:r>
              <a:rPr lang="en-GB" altLang="vi-VN" sz="2800" b="1" i="1" dirty="0" err="1" smtClean="0">
                <a:latin typeface="Times New Roman" pitchFamily="18" charset="0"/>
                <a:cs typeface="Times New Roman" pitchFamily="18" charset="0"/>
              </a:rPr>
              <a:t>Thủy</a:t>
            </a:r>
            <a:r>
              <a:rPr lang="en-GB" altLang="vi-VN" sz="2800" b="1" i="1" dirty="0" smtClean="0">
                <a:latin typeface="Times New Roman" pitchFamily="18" charset="0"/>
                <a:cs typeface="Times New Roman" pitchFamily="18" charset="0"/>
              </a:rPr>
              <a:t>, </a:t>
            </a:r>
            <a:r>
              <a:rPr lang="en-GB" altLang="vi-VN" sz="2800" b="1" i="1" dirty="0" err="1" smtClean="0">
                <a:latin typeface="Times New Roman" pitchFamily="18" charset="0"/>
                <a:cs typeface="Times New Roman" pitchFamily="18" charset="0"/>
              </a:rPr>
              <a:t>tháng</a:t>
            </a:r>
            <a:r>
              <a:rPr lang="en-GB" altLang="vi-VN" sz="2800" b="1" i="1" dirty="0" smtClean="0">
                <a:latin typeface="Times New Roman" pitchFamily="18" charset="0"/>
                <a:cs typeface="Times New Roman" pitchFamily="18" charset="0"/>
              </a:rPr>
              <a:t> 02 </a:t>
            </a:r>
            <a:r>
              <a:rPr lang="en-GB" altLang="vi-VN" sz="2800" b="1" i="1" dirty="0" err="1" smtClean="0">
                <a:latin typeface="Times New Roman" pitchFamily="18" charset="0"/>
                <a:cs typeface="Times New Roman" pitchFamily="18" charset="0"/>
              </a:rPr>
              <a:t>năm</a:t>
            </a:r>
            <a:r>
              <a:rPr lang="en-GB" altLang="vi-VN" sz="2800" b="1" i="1" dirty="0" smtClean="0">
                <a:latin typeface="Times New Roman" pitchFamily="18" charset="0"/>
                <a:cs typeface="Times New Roman" pitchFamily="18" charset="0"/>
              </a:rPr>
              <a:t> 2020</a:t>
            </a:r>
            <a:br>
              <a:rPr lang="en-GB" altLang="vi-VN" sz="2800" b="1" i="1" dirty="0" smtClean="0">
                <a:latin typeface="Times New Roman" pitchFamily="18" charset="0"/>
                <a:cs typeface="Times New Roman" pitchFamily="18" charset="0"/>
              </a:rPr>
            </a:br>
            <a:endParaRPr lang="en-US" altLang="vi-VN" sz="3600" b="1" i="1" dirty="0">
              <a:latin typeface="Times New Roman" pitchFamily="18" charset="0"/>
              <a:cs typeface="Times New Roman" pitchFamily="18" charset="0"/>
            </a:endParaRPr>
          </a:p>
        </p:txBody>
      </p:sp>
      <p:cxnSp>
        <p:nvCxnSpPr>
          <p:cNvPr id="3" name="Straight Connector 2"/>
          <p:cNvCxnSpPr/>
          <p:nvPr/>
        </p:nvCxnSpPr>
        <p:spPr>
          <a:xfrm>
            <a:off x="3131840" y="1196752"/>
            <a:ext cx="2304256"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785818"/>
          </a:xfrm>
        </p:spPr>
        <p:txBody>
          <a:bodyPr/>
          <a:lstStyle/>
          <a:p>
            <a:r>
              <a:rPr lang="vi-VN" sz="2200" b="1" dirty="0" smtClean="0"/>
              <a:t>Cập nhật tình hình dịch bệnh, số ca mắc nCoV trên thế giới</a:t>
            </a:r>
            <a:br>
              <a:rPr lang="vi-VN" sz="2200" b="1" dirty="0" smtClean="0"/>
            </a:br>
            <a:endParaRPr lang="vi-VN" sz="2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29065288"/>
              </p:ext>
            </p:extLst>
          </p:nvPr>
        </p:nvGraphicFramePr>
        <p:xfrm>
          <a:off x="251520" y="764704"/>
          <a:ext cx="8543955" cy="6035040"/>
        </p:xfrm>
        <a:graphic>
          <a:graphicData uri="http://schemas.openxmlformats.org/drawingml/2006/table">
            <a:tbl>
              <a:tblPr firstRow="1" bandRow="1">
                <a:tableStyleId>{5C22544A-7EE6-4342-B048-85BDC9FD1C3A}</a:tableStyleId>
              </a:tblPr>
              <a:tblGrid>
                <a:gridCol w="489471">
                  <a:extLst>
                    <a:ext uri="{9D8B030D-6E8A-4147-A177-3AD203B41FA5}">
                      <a16:colId xmlns:a16="http://schemas.microsoft.com/office/drawing/2014/main" val="20000"/>
                    </a:ext>
                  </a:extLst>
                </a:gridCol>
                <a:gridCol w="1878985">
                  <a:extLst>
                    <a:ext uri="{9D8B030D-6E8A-4147-A177-3AD203B41FA5}">
                      <a16:colId xmlns:a16="http://schemas.microsoft.com/office/drawing/2014/main" val="20001"/>
                    </a:ext>
                  </a:extLst>
                </a:gridCol>
                <a:gridCol w="944488">
                  <a:extLst>
                    <a:ext uri="{9D8B030D-6E8A-4147-A177-3AD203B41FA5}">
                      <a16:colId xmlns:a16="http://schemas.microsoft.com/office/drawing/2014/main" val="20002"/>
                    </a:ext>
                  </a:extLst>
                </a:gridCol>
                <a:gridCol w="616146">
                  <a:extLst>
                    <a:ext uri="{9D8B030D-6E8A-4147-A177-3AD203B41FA5}">
                      <a16:colId xmlns:a16="http://schemas.microsoft.com/office/drawing/2014/main" val="20003"/>
                    </a:ext>
                  </a:extLst>
                </a:gridCol>
                <a:gridCol w="3643338">
                  <a:extLst>
                    <a:ext uri="{9D8B030D-6E8A-4147-A177-3AD203B41FA5}">
                      <a16:colId xmlns:a16="http://schemas.microsoft.com/office/drawing/2014/main" val="20004"/>
                    </a:ext>
                  </a:extLst>
                </a:gridCol>
                <a:gridCol w="971527">
                  <a:extLst>
                    <a:ext uri="{9D8B030D-6E8A-4147-A177-3AD203B41FA5}">
                      <a16:colId xmlns:a16="http://schemas.microsoft.com/office/drawing/2014/main" val="20005"/>
                    </a:ext>
                  </a:extLst>
                </a:gridCol>
              </a:tblGrid>
              <a:tr h="504056">
                <a:tc>
                  <a:txBody>
                    <a:bodyPr/>
                    <a:lstStyle/>
                    <a:p>
                      <a:pPr algn="ctr"/>
                      <a:r>
                        <a:rPr lang="vi-VN" dirty="0" smtClean="0">
                          <a:latin typeface="+mj-lt"/>
                        </a:rPr>
                        <a:t>TT</a:t>
                      </a:r>
                      <a:endParaRPr lang="vi-VN" dirty="0">
                        <a:latin typeface="+mj-lt"/>
                      </a:endParaRPr>
                    </a:p>
                  </a:txBody>
                  <a:tcPr/>
                </a:tc>
                <a:tc>
                  <a:txBody>
                    <a:bodyPr/>
                    <a:lstStyle/>
                    <a:p>
                      <a:pPr algn="ctr"/>
                      <a:r>
                        <a:rPr lang="vi-VN" dirty="0" smtClean="0">
                          <a:latin typeface="+mj-lt"/>
                        </a:rPr>
                        <a:t>Tên</a:t>
                      </a:r>
                      <a:r>
                        <a:rPr lang="vi-VN" baseline="0" dirty="0" smtClean="0">
                          <a:latin typeface="+mj-lt"/>
                        </a:rPr>
                        <a:t> Nước</a:t>
                      </a:r>
                      <a:endParaRPr lang="vi-VN" dirty="0">
                        <a:latin typeface="+mj-lt"/>
                      </a:endParaRPr>
                    </a:p>
                  </a:txBody>
                  <a:tcPr/>
                </a:tc>
                <a:tc>
                  <a:txBody>
                    <a:bodyPr/>
                    <a:lstStyle/>
                    <a:p>
                      <a:pPr algn="ctr"/>
                      <a:r>
                        <a:rPr lang="vi-VN" smtClean="0">
                          <a:solidFill>
                            <a:srgbClr val="FF0000"/>
                          </a:solidFill>
                          <a:latin typeface="+mj-lt"/>
                        </a:rPr>
                        <a:t>Số</a:t>
                      </a:r>
                      <a:r>
                        <a:rPr lang="vi-VN" baseline="0" smtClean="0">
                          <a:solidFill>
                            <a:srgbClr val="FF0000"/>
                          </a:solidFill>
                          <a:latin typeface="+mj-lt"/>
                        </a:rPr>
                        <a:t> ca măc</a:t>
                      </a:r>
                      <a:endParaRPr lang="vi-VN">
                        <a:solidFill>
                          <a:srgbClr val="FF0000"/>
                        </a:solidFill>
                        <a:latin typeface="+mj-lt"/>
                      </a:endParaRPr>
                    </a:p>
                  </a:txBody>
                  <a:tcPr/>
                </a:tc>
                <a:tc>
                  <a:txBody>
                    <a:bodyPr/>
                    <a:lstStyle/>
                    <a:p>
                      <a:pPr algn="ctr"/>
                      <a:r>
                        <a:rPr lang="vi-VN" smtClean="0">
                          <a:latin typeface="+mj-lt"/>
                        </a:rPr>
                        <a:t>TT</a:t>
                      </a:r>
                      <a:endParaRPr lang="vi-VN">
                        <a:latin typeface="+mj-lt"/>
                      </a:endParaRPr>
                    </a:p>
                  </a:txBody>
                  <a:tcPr/>
                </a:tc>
                <a:tc>
                  <a:txBody>
                    <a:bodyPr/>
                    <a:lstStyle/>
                    <a:p>
                      <a:pPr algn="ctr"/>
                      <a:r>
                        <a:rPr lang="vi-VN" smtClean="0">
                          <a:latin typeface="+mj-lt"/>
                        </a:rPr>
                        <a:t>Tên</a:t>
                      </a:r>
                      <a:r>
                        <a:rPr lang="vi-VN" baseline="0" smtClean="0">
                          <a:latin typeface="+mj-lt"/>
                        </a:rPr>
                        <a:t> Nước</a:t>
                      </a:r>
                      <a:endParaRPr lang="vi-VN">
                        <a:latin typeface="+mj-lt"/>
                      </a:endParaRPr>
                    </a:p>
                  </a:txBody>
                  <a:tcPr/>
                </a:tc>
                <a:tc>
                  <a:txBody>
                    <a:bodyPr/>
                    <a:lstStyle/>
                    <a:p>
                      <a:pPr algn="ctr"/>
                      <a:r>
                        <a:rPr lang="vi-VN" smtClean="0">
                          <a:solidFill>
                            <a:srgbClr val="FF0000"/>
                          </a:solidFill>
                          <a:latin typeface="+mj-lt"/>
                        </a:rPr>
                        <a:t>Số</a:t>
                      </a:r>
                      <a:r>
                        <a:rPr lang="vi-VN" baseline="0" smtClean="0">
                          <a:solidFill>
                            <a:srgbClr val="FF0000"/>
                          </a:solidFill>
                          <a:latin typeface="+mj-lt"/>
                        </a:rPr>
                        <a:t> ca măc</a:t>
                      </a:r>
                      <a:endParaRPr lang="vi-VN">
                        <a:solidFill>
                          <a:srgbClr val="FF0000"/>
                        </a:solidFill>
                        <a:latin typeface="+mj-lt"/>
                      </a:endParaRPr>
                    </a:p>
                  </a:txBody>
                  <a:tcPr/>
                </a:tc>
                <a:extLst>
                  <a:ext uri="{0D108BD9-81ED-4DB2-BD59-A6C34878D82A}">
                    <a16:rowId xmlns:a16="http://schemas.microsoft.com/office/drawing/2014/main" val="10000"/>
                  </a:ext>
                </a:extLst>
              </a:tr>
              <a:tr h="341544">
                <a:tc>
                  <a:txBody>
                    <a:bodyPr/>
                    <a:lstStyle/>
                    <a:p>
                      <a:pPr algn="ctr"/>
                      <a:r>
                        <a:rPr lang="vi-VN" smtClean="0">
                          <a:latin typeface="+mj-lt"/>
                        </a:rPr>
                        <a:t>1</a:t>
                      </a:r>
                      <a:endParaRPr lang="vi-VN">
                        <a:latin typeface="+mj-lt"/>
                      </a:endParaRPr>
                    </a:p>
                  </a:txBody>
                  <a:tcPr/>
                </a:tc>
                <a:tc>
                  <a:txBody>
                    <a:bodyPr/>
                    <a:lstStyle/>
                    <a:p>
                      <a:r>
                        <a:rPr lang="vi-VN" sz="1800" kern="1200" dirty="0" smtClean="0">
                          <a:solidFill>
                            <a:schemeClr val="dk1"/>
                          </a:solidFill>
                          <a:latin typeface="+mj-lt"/>
                          <a:ea typeface="+mn-ea"/>
                          <a:cs typeface="+mn-cs"/>
                        </a:rPr>
                        <a:t>Trung Quốc</a:t>
                      </a:r>
                      <a:endParaRPr lang="vi-VN" dirty="0">
                        <a:latin typeface="+mj-lt"/>
                      </a:endParaRPr>
                    </a:p>
                  </a:txBody>
                  <a:tcPr/>
                </a:tc>
                <a:tc>
                  <a:txBody>
                    <a:bodyPr/>
                    <a:lstStyle/>
                    <a:p>
                      <a:pPr algn="r"/>
                      <a:r>
                        <a:rPr lang="vi-VN" dirty="0" smtClean="0">
                          <a:solidFill>
                            <a:srgbClr val="FF0000"/>
                          </a:solidFill>
                          <a:latin typeface="+mj-lt"/>
                        </a:rPr>
                        <a:t>17.205</a:t>
                      </a:r>
                      <a:endParaRPr lang="vi-VN" dirty="0">
                        <a:solidFill>
                          <a:srgbClr val="FF0000"/>
                        </a:solidFill>
                        <a:latin typeface="+mj-lt"/>
                      </a:endParaRPr>
                    </a:p>
                  </a:txBody>
                  <a:tcPr/>
                </a:tc>
                <a:tc>
                  <a:txBody>
                    <a:bodyPr/>
                    <a:lstStyle/>
                    <a:p>
                      <a:pPr algn="ctr"/>
                      <a:r>
                        <a:rPr lang="en-US" smtClean="0">
                          <a:latin typeface="+mj-lt"/>
                        </a:rPr>
                        <a:t>15</a:t>
                      </a:r>
                      <a:endParaRPr lang="vi-VN">
                        <a:latin typeface="+mj-lt"/>
                      </a:endParaRPr>
                    </a:p>
                  </a:txBody>
                  <a:tcPr/>
                </a:tc>
                <a:tc>
                  <a:txBody>
                    <a:bodyPr/>
                    <a:lstStyle/>
                    <a:p>
                      <a:r>
                        <a:rPr lang="vi-VN" sz="1800" smtClean="0">
                          <a:latin typeface="+mj-lt"/>
                        </a:rPr>
                        <a:t> Các</a:t>
                      </a:r>
                      <a:r>
                        <a:rPr lang="vi-VN" sz="1800" baseline="0" smtClean="0">
                          <a:latin typeface="+mj-lt"/>
                        </a:rPr>
                        <a:t> tiểu vương Ả-rập thống nhất </a:t>
                      </a:r>
                      <a:endParaRPr lang="vi-VN" sz="1800">
                        <a:latin typeface="+mj-lt"/>
                      </a:endParaRPr>
                    </a:p>
                  </a:txBody>
                  <a:tcPr/>
                </a:tc>
                <a:tc>
                  <a:txBody>
                    <a:bodyPr/>
                    <a:lstStyle/>
                    <a:p>
                      <a:pPr algn="ctr"/>
                      <a:r>
                        <a:rPr lang="en-US" smtClean="0">
                          <a:solidFill>
                            <a:srgbClr val="FF0000"/>
                          </a:solidFill>
                          <a:latin typeface="+mj-lt"/>
                        </a:rPr>
                        <a:t>5</a:t>
                      </a:r>
                      <a:endParaRPr lang="vi-VN">
                        <a:solidFill>
                          <a:srgbClr val="FF0000"/>
                        </a:solidFill>
                        <a:latin typeface="+mj-lt"/>
                      </a:endParaRPr>
                    </a:p>
                  </a:txBody>
                  <a:tcPr/>
                </a:tc>
                <a:extLst>
                  <a:ext uri="{0D108BD9-81ED-4DB2-BD59-A6C34878D82A}">
                    <a16:rowId xmlns:a16="http://schemas.microsoft.com/office/drawing/2014/main" val="10001"/>
                  </a:ext>
                </a:extLst>
              </a:tr>
              <a:tr h="341544">
                <a:tc>
                  <a:txBody>
                    <a:bodyPr/>
                    <a:lstStyle/>
                    <a:p>
                      <a:pPr algn="ctr"/>
                      <a:r>
                        <a:rPr lang="vi-VN" smtClean="0">
                          <a:latin typeface="+mj-lt"/>
                        </a:rPr>
                        <a:t>2</a:t>
                      </a:r>
                      <a:endParaRPr lang="vi-VN">
                        <a:latin typeface="+mj-lt"/>
                      </a:endParaRPr>
                    </a:p>
                  </a:txBody>
                  <a:tcPr/>
                </a:tc>
                <a:tc>
                  <a:txBody>
                    <a:bodyPr/>
                    <a:lstStyle/>
                    <a:p>
                      <a:r>
                        <a:rPr lang="vi-VN" sz="1800" kern="1200" smtClean="0">
                          <a:solidFill>
                            <a:schemeClr val="dk1"/>
                          </a:solidFill>
                          <a:latin typeface="+mj-lt"/>
                          <a:ea typeface="+mn-ea"/>
                          <a:cs typeface="+mn-cs"/>
                        </a:rPr>
                        <a:t>Nhật Bản</a:t>
                      </a:r>
                      <a:endParaRPr lang="vi-VN">
                        <a:latin typeface="+mj-lt"/>
                      </a:endParaRPr>
                    </a:p>
                  </a:txBody>
                  <a:tcPr/>
                </a:tc>
                <a:tc>
                  <a:txBody>
                    <a:bodyPr/>
                    <a:lstStyle/>
                    <a:p>
                      <a:pPr algn="ctr"/>
                      <a:r>
                        <a:rPr lang="vi-VN" dirty="0" smtClean="0">
                          <a:solidFill>
                            <a:srgbClr val="FF0000"/>
                          </a:solidFill>
                          <a:latin typeface="+mj-lt"/>
                        </a:rPr>
                        <a:t>20</a:t>
                      </a:r>
                      <a:endParaRPr lang="vi-VN" dirty="0">
                        <a:solidFill>
                          <a:srgbClr val="FF0000"/>
                        </a:solidFill>
                        <a:latin typeface="+mj-lt"/>
                      </a:endParaRPr>
                    </a:p>
                  </a:txBody>
                  <a:tcPr/>
                </a:tc>
                <a:tc>
                  <a:txBody>
                    <a:bodyPr/>
                    <a:lstStyle/>
                    <a:p>
                      <a:pPr algn="ctr"/>
                      <a:r>
                        <a:rPr lang="en-US" dirty="0" smtClean="0">
                          <a:latin typeface="+mj-lt"/>
                        </a:rPr>
                        <a:t>16</a:t>
                      </a:r>
                      <a:endParaRPr lang="vi-VN" dirty="0">
                        <a:latin typeface="+mj-lt"/>
                      </a:endParaRPr>
                    </a:p>
                  </a:txBody>
                  <a:tcPr/>
                </a:tc>
                <a:tc>
                  <a:txBody>
                    <a:bodyPr/>
                    <a:lstStyle/>
                    <a:p>
                      <a:r>
                        <a:rPr lang="vi-VN" sz="1800" kern="1200" dirty="0" smtClean="0">
                          <a:solidFill>
                            <a:schemeClr val="dk1"/>
                          </a:solidFill>
                          <a:latin typeface="+mj-lt"/>
                          <a:ea typeface="+mn-ea"/>
                          <a:cs typeface="+mn-cs"/>
                        </a:rPr>
                        <a:t>Canada</a:t>
                      </a:r>
                      <a:endParaRPr lang="vi-VN" dirty="0">
                        <a:latin typeface="+mj-lt"/>
                      </a:endParaRPr>
                    </a:p>
                  </a:txBody>
                  <a:tcPr/>
                </a:tc>
                <a:tc>
                  <a:txBody>
                    <a:bodyPr/>
                    <a:lstStyle/>
                    <a:p>
                      <a:pPr algn="ctr"/>
                      <a:r>
                        <a:rPr lang="en-US" smtClean="0">
                          <a:solidFill>
                            <a:srgbClr val="FF0000"/>
                          </a:solidFill>
                          <a:latin typeface="+mj-lt"/>
                        </a:rPr>
                        <a:t>4</a:t>
                      </a:r>
                      <a:endParaRPr lang="vi-VN">
                        <a:solidFill>
                          <a:srgbClr val="FF0000"/>
                        </a:solidFill>
                        <a:latin typeface="+mj-lt"/>
                      </a:endParaRPr>
                    </a:p>
                  </a:txBody>
                  <a:tcPr/>
                </a:tc>
                <a:extLst>
                  <a:ext uri="{0D108BD9-81ED-4DB2-BD59-A6C34878D82A}">
                    <a16:rowId xmlns:a16="http://schemas.microsoft.com/office/drawing/2014/main" val="10002"/>
                  </a:ext>
                </a:extLst>
              </a:tr>
              <a:tr h="341544">
                <a:tc>
                  <a:txBody>
                    <a:bodyPr/>
                    <a:lstStyle/>
                    <a:p>
                      <a:pPr algn="ctr"/>
                      <a:r>
                        <a:rPr lang="vi-VN" dirty="0" smtClean="0">
                          <a:solidFill>
                            <a:srgbClr val="FF0000"/>
                          </a:solidFill>
                          <a:latin typeface="+mj-lt"/>
                        </a:rPr>
                        <a:t>3</a:t>
                      </a:r>
                      <a:endParaRPr lang="vi-VN" dirty="0">
                        <a:solidFill>
                          <a:srgbClr val="FF0000"/>
                        </a:solidFill>
                        <a:latin typeface="+mj-lt"/>
                      </a:endParaRPr>
                    </a:p>
                  </a:txBody>
                  <a:tcPr/>
                </a:tc>
                <a:tc>
                  <a:txBody>
                    <a:bodyPr/>
                    <a:lstStyle/>
                    <a:p>
                      <a:r>
                        <a:rPr lang="vi-VN" sz="1800" kern="1200" smtClean="0">
                          <a:solidFill>
                            <a:srgbClr val="FF0000"/>
                          </a:solidFill>
                          <a:latin typeface="+mj-lt"/>
                          <a:ea typeface="+mn-ea"/>
                          <a:cs typeface="+mn-cs"/>
                        </a:rPr>
                        <a:t>Thái Lan</a:t>
                      </a:r>
                      <a:endParaRPr lang="vi-VN">
                        <a:solidFill>
                          <a:srgbClr val="FF0000"/>
                        </a:solidFill>
                        <a:latin typeface="+mj-lt"/>
                      </a:endParaRPr>
                    </a:p>
                  </a:txBody>
                  <a:tcPr/>
                </a:tc>
                <a:tc>
                  <a:txBody>
                    <a:bodyPr/>
                    <a:lstStyle/>
                    <a:p>
                      <a:pPr algn="ctr"/>
                      <a:r>
                        <a:rPr lang="vi-VN" smtClean="0">
                          <a:solidFill>
                            <a:srgbClr val="FF0000"/>
                          </a:solidFill>
                          <a:latin typeface="+mj-lt"/>
                        </a:rPr>
                        <a:t>19</a:t>
                      </a:r>
                      <a:endParaRPr lang="vi-VN">
                        <a:solidFill>
                          <a:srgbClr val="FF0000"/>
                        </a:solidFill>
                        <a:latin typeface="+mj-lt"/>
                      </a:endParaRPr>
                    </a:p>
                  </a:txBody>
                  <a:tcPr/>
                </a:tc>
                <a:tc>
                  <a:txBody>
                    <a:bodyPr/>
                    <a:lstStyle/>
                    <a:p>
                      <a:pPr algn="ctr"/>
                      <a:r>
                        <a:rPr lang="en-US" dirty="0" smtClean="0">
                          <a:latin typeface="+mj-lt"/>
                        </a:rPr>
                        <a:t>17</a:t>
                      </a:r>
                      <a:endParaRPr lang="vi-VN" dirty="0">
                        <a:latin typeface="+mj-lt"/>
                      </a:endParaRPr>
                    </a:p>
                  </a:txBody>
                  <a:tcPr/>
                </a:tc>
                <a:tc>
                  <a:txBody>
                    <a:bodyPr/>
                    <a:lstStyle/>
                    <a:p>
                      <a:r>
                        <a:rPr lang="vi-VN" sz="1800" kern="1200" dirty="0" smtClean="0">
                          <a:solidFill>
                            <a:schemeClr val="dk1"/>
                          </a:solidFill>
                          <a:latin typeface="+mj-lt"/>
                          <a:ea typeface="+mn-ea"/>
                          <a:cs typeface="+mn-cs"/>
                        </a:rPr>
                        <a:t>Ý</a:t>
                      </a:r>
                      <a:endParaRPr lang="vi-VN" dirty="0">
                        <a:latin typeface="+mj-lt"/>
                      </a:endParaRPr>
                    </a:p>
                  </a:txBody>
                  <a:tcPr/>
                </a:tc>
                <a:tc>
                  <a:txBody>
                    <a:bodyPr/>
                    <a:lstStyle/>
                    <a:p>
                      <a:pPr algn="ctr"/>
                      <a:r>
                        <a:rPr lang="vi-VN" smtClean="0">
                          <a:solidFill>
                            <a:srgbClr val="FF0000"/>
                          </a:solidFill>
                          <a:latin typeface="+mj-lt"/>
                        </a:rPr>
                        <a:t>2</a:t>
                      </a:r>
                      <a:endParaRPr lang="vi-VN">
                        <a:solidFill>
                          <a:srgbClr val="FF0000"/>
                        </a:solidFill>
                        <a:latin typeface="+mj-lt"/>
                      </a:endParaRPr>
                    </a:p>
                  </a:txBody>
                  <a:tcPr/>
                </a:tc>
                <a:extLst>
                  <a:ext uri="{0D108BD9-81ED-4DB2-BD59-A6C34878D82A}">
                    <a16:rowId xmlns:a16="http://schemas.microsoft.com/office/drawing/2014/main" val="10003"/>
                  </a:ext>
                </a:extLst>
              </a:tr>
              <a:tr h="341544">
                <a:tc>
                  <a:txBody>
                    <a:bodyPr/>
                    <a:lstStyle/>
                    <a:p>
                      <a:pPr algn="ctr"/>
                      <a:r>
                        <a:rPr lang="vi-VN" smtClean="0">
                          <a:solidFill>
                            <a:srgbClr val="FF0000"/>
                          </a:solidFill>
                          <a:latin typeface="+mj-lt"/>
                        </a:rPr>
                        <a:t>4</a:t>
                      </a:r>
                      <a:endParaRPr lang="vi-VN">
                        <a:solidFill>
                          <a:srgbClr val="FF0000"/>
                        </a:solidFill>
                        <a:latin typeface="+mj-lt"/>
                      </a:endParaRPr>
                    </a:p>
                  </a:txBody>
                  <a:tcPr/>
                </a:tc>
                <a:tc>
                  <a:txBody>
                    <a:bodyPr/>
                    <a:lstStyle/>
                    <a:p>
                      <a:r>
                        <a:rPr lang="vi-VN" sz="1800" kern="1200" baseline="0" smtClean="0">
                          <a:solidFill>
                            <a:srgbClr val="FF0000"/>
                          </a:solidFill>
                          <a:latin typeface="+mj-lt"/>
                          <a:ea typeface="+mn-ea"/>
                          <a:cs typeface="+mn-cs"/>
                        </a:rPr>
                        <a:t> </a:t>
                      </a:r>
                      <a:r>
                        <a:rPr lang="vi-VN" sz="1800" kern="1200" smtClean="0">
                          <a:solidFill>
                            <a:srgbClr val="FF0000"/>
                          </a:solidFill>
                          <a:latin typeface="+mj-lt"/>
                          <a:ea typeface="+mn-ea"/>
                          <a:cs typeface="+mn-cs"/>
                        </a:rPr>
                        <a:t>Singapore</a:t>
                      </a:r>
                      <a:endParaRPr lang="vi-VN">
                        <a:solidFill>
                          <a:srgbClr val="FF0000"/>
                        </a:solidFill>
                        <a:latin typeface="+mj-lt"/>
                      </a:endParaRPr>
                    </a:p>
                  </a:txBody>
                  <a:tcPr/>
                </a:tc>
                <a:tc>
                  <a:txBody>
                    <a:bodyPr/>
                    <a:lstStyle/>
                    <a:p>
                      <a:pPr algn="ctr"/>
                      <a:r>
                        <a:rPr lang="vi-VN" smtClean="0">
                          <a:solidFill>
                            <a:srgbClr val="FF0000"/>
                          </a:solidFill>
                          <a:latin typeface="+mj-lt"/>
                        </a:rPr>
                        <a:t>18</a:t>
                      </a:r>
                      <a:endParaRPr lang="vi-VN">
                        <a:solidFill>
                          <a:srgbClr val="FF0000"/>
                        </a:solidFill>
                        <a:latin typeface="+mj-lt"/>
                      </a:endParaRPr>
                    </a:p>
                  </a:txBody>
                  <a:tcPr/>
                </a:tc>
                <a:tc>
                  <a:txBody>
                    <a:bodyPr/>
                    <a:lstStyle/>
                    <a:p>
                      <a:pPr algn="ctr"/>
                      <a:r>
                        <a:rPr lang="en-US" smtClean="0">
                          <a:solidFill>
                            <a:srgbClr val="FF0000"/>
                          </a:solidFill>
                          <a:latin typeface="+mj-lt"/>
                        </a:rPr>
                        <a:t>18</a:t>
                      </a:r>
                      <a:endParaRPr lang="vi-VN">
                        <a:solidFill>
                          <a:srgbClr val="FF0000"/>
                        </a:solidFill>
                        <a:latin typeface="+mj-lt"/>
                      </a:endParaRPr>
                    </a:p>
                  </a:txBody>
                  <a:tcPr/>
                </a:tc>
                <a:tc>
                  <a:txBody>
                    <a:bodyPr/>
                    <a:lstStyle/>
                    <a:p>
                      <a:r>
                        <a:rPr lang="vi-VN" sz="1800" kern="1200" dirty="0" smtClean="0">
                          <a:solidFill>
                            <a:srgbClr val="FF0000"/>
                          </a:solidFill>
                          <a:latin typeface="+mj-lt"/>
                          <a:ea typeface="+mn-ea"/>
                          <a:cs typeface="+mn-cs"/>
                        </a:rPr>
                        <a:t>Campuchia: </a:t>
                      </a:r>
                      <a:endParaRPr lang="vi-VN" dirty="0">
                        <a:solidFill>
                          <a:srgbClr val="FF0000"/>
                        </a:solidFill>
                        <a:latin typeface="+mj-lt"/>
                      </a:endParaRPr>
                    </a:p>
                  </a:txBody>
                  <a:tcPr/>
                </a:tc>
                <a:tc>
                  <a:txBody>
                    <a:bodyPr/>
                    <a:lstStyle/>
                    <a:p>
                      <a:pPr algn="ctr"/>
                      <a:r>
                        <a:rPr lang="vi-VN" smtClean="0">
                          <a:solidFill>
                            <a:srgbClr val="FF0000"/>
                          </a:solidFill>
                          <a:latin typeface="+mj-lt"/>
                        </a:rPr>
                        <a:t>1</a:t>
                      </a:r>
                      <a:endParaRPr lang="vi-VN">
                        <a:solidFill>
                          <a:srgbClr val="FF0000"/>
                        </a:solidFill>
                        <a:latin typeface="+mj-lt"/>
                      </a:endParaRPr>
                    </a:p>
                  </a:txBody>
                  <a:tcPr/>
                </a:tc>
                <a:extLst>
                  <a:ext uri="{0D108BD9-81ED-4DB2-BD59-A6C34878D82A}">
                    <a16:rowId xmlns:a16="http://schemas.microsoft.com/office/drawing/2014/main" val="10004"/>
                  </a:ext>
                </a:extLst>
              </a:tr>
              <a:tr h="341544">
                <a:tc>
                  <a:txBody>
                    <a:bodyPr/>
                    <a:lstStyle/>
                    <a:p>
                      <a:pPr algn="ctr"/>
                      <a:r>
                        <a:rPr lang="vi-VN" smtClean="0">
                          <a:latin typeface="+mj-lt"/>
                        </a:rPr>
                        <a:t>5</a:t>
                      </a:r>
                      <a:endParaRPr lang="vi-VN">
                        <a:latin typeface="+mj-lt"/>
                      </a:endParaRPr>
                    </a:p>
                  </a:txBody>
                  <a:tcPr/>
                </a:tc>
                <a:tc>
                  <a:txBody>
                    <a:bodyPr/>
                    <a:lstStyle/>
                    <a:p>
                      <a:r>
                        <a:rPr lang="vi-VN" sz="1800" kern="1200" smtClean="0">
                          <a:solidFill>
                            <a:schemeClr val="dk1"/>
                          </a:solidFill>
                          <a:latin typeface="+mj-lt"/>
                          <a:ea typeface="+mn-ea"/>
                          <a:cs typeface="+mn-cs"/>
                        </a:rPr>
                        <a:t>Hồng Kông, TQ</a:t>
                      </a:r>
                      <a:endParaRPr lang="vi-VN">
                        <a:latin typeface="+mj-lt"/>
                      </a:endParaRPr>
                    </a:p>
                  </a:txBody>
                  <a:tcPr/>
                </a:tc>
                <a:tc>
                  <a:txBody>
                    <a:bodyPr/>
                    <a:lstStyle/>
                    <a:p>
                      <a:pPr algn="ctr"/>
                      <a:r>
                        <a:rPr lang="vi-VN" smtClean="0">
                          <a:solidFill>
                            <a:srgbClr val="FF0000"/>
                          </a:solidFill>
                          <a:latin typeface="+mj-lt"/>
                        </a:rPr>
                        <a:t>13</a:t>
                      </a:r>
                      <a:endParaRPr lang="vi-VN">
                        <a:solidFill>
                          <a:srgbClr val="FF0000"/>
                        </a:solidFill>
                        <a:latin typeface="+mj-lt"/>
                      </a:endParaRPr>
                    </a:p>
                  </a:txBody>
                  <a:tcPr/>
                </a:tc>
                <a:tc>
                  <a:txBody>
                    <a:bodyPr/>
                    <a:lstStyle/>
                    <a:p>
                      <a:pPr algn="ctr"/>
                      <a:r>
                        <a:rPr lang="en-US" smtClean="0">
                          <a:latin typeface="+mj-lt"/>
                        </a:rPr>
                        <a:t>19</a:t>
                      </a:r>
                      <a:endParaRPr lang="vi-VN">
                        <a:latin typeface="+mj-lt"/>
                      </a:endParaRPr>
                    </a:p>
                  </a:txBody>
                  <a:tcPr/>
                </a:tc>
                <a:tc>
                  <a:txBody>
                    <a:bodyPr/>
                    <a:lstStyle/>
                    <a:p>
                      <a:r>
                        <a:rPr lang="vi-VN" sz="1800" kern="1200" dirty="0" smtClean="0">
                          <a:solidFill>
                            <a:schemeClr val="dk1"/>
                          </a:solidFill>
                          <a:latin typeface="+mj-lt"/>
                          <a:ea typeface="+mn-ea"/>
                          <a:cs typeface="+mn-cs"/>
                        </a:rPr>
                        <a:t>Phần Lan</a:t>
                      </a:r>
                      <a:endParaRPr lang="vi-VN" dirty="0">
                        <a:latin typeface="+mj-lt"/>
                      </a:endParaRPr>
                    </a:p>
                  </a:txBody>
                  <a:tcPr/>
                </a:tc>
                <a:tc>
                  <a:txBody>
                    <a:bodyPr/>
                    <a:lstStyle/>
                    <a:p>
                      <a:pPr algn="ctr"/>
                      <a:r>
                        <a:rPr lang="vi-VN" smtClean="0">
                          <a:solidFill>
                            <a:srgbClr val="FF0000"/>
                          </a:solidFill>
                          <a:latin typeface="+mj-lt"/>
                        </a:rPr>
                        <a:t>1</a:t>
                      </a:r>
                      <a:endParaRPr lang="vi-VN">
                        <a:solidFill>
                          <a:srgbClr val="FF0000"/>
                        </a:solidFill>
                        <a:latin typeface="+mj-lt"/>
                      </a:endParaRPr>
                    </a:p>
                  </a:txBody>
                  <a:tcPr/>
                </a:tc>
                <a:extLst>
                  <a:ext uri="{0D108BD9-81ED-4DB2-BD59-A6C34878D82A}">
                    <a16:rowId xmlns:a16="http://schemas.microsoft.com/office/drawing/2014/main" val="10005"/>
                  </a:ext>
                </a:extLst>
              </a:tr>
              <a:tr h="341544">
                <a:tc>
                  <a:txBody>
                    <a:bodyPr/>
                    <a:lstStyle/>
                    <a:p>
                      <a:pPr algn="ctr"/>
                      <a:r>
                        <a:rPr lang="vi-VN" smtClean="0">
                          <a:latin typeface="+mj-lt"/>
                        </a:rPr>
                        <a:t>6</a:t>
                      </a:r>
                      <a:endParaRPr lang="vi-VN">
                        <a:latin typeface="+mj-lt"/>
                      </a:endParaRPr>
                    </a:p>
                  </a:txBody>
                  <a:tcPr/>
                </a:tc>
                <a:tc>
                  <a:txBody>
                    <a:bodyPr/>
                    <a:lstStyle/>
                    <a:p>
                      <a:r>
                        <a:rPr lang="vi-VN" sz="1800" kern="1200" smtClean="0">
                          <a:solidFill>
                            <a:schemeClr val="dk1"/>
                          </a:solidFill>
                          <a:latin typeface="+mj-lt"/>
                          <a:ea typeface="+mn-ea"/>
                          <a:cs typeface="+mn-cs"/>
                        </a:rPr>
                        <a:t>Hàn Quốc</a:t>
                      </a:r>
                      <a:endParaRPr lang="vi-VN">
                        <a:latin typeface="+mj-lt"/>
                      </a:endParaRPr>
                    </a:p>
                  </a:txBody>
                  <a:tcPr/>
                </a:tc>
                <a:tc>
                  <a:txBody>
                    <a:bodyPr/>
                    <a:lstStyle/>
                    <a:p>
                      <a:pPr algn="ctr"/>
                      <a:r>
                        <a:rPr lang="vi-VN" smtClean="0">
                          <a:solidFill>
                            <a:srgbClr val="FF0000"/>
                          </a:solidFill>
                          <a:latin typeface="+mj-lt"/>
                        </a:rPr>
                        <a:t>9</a:t>
                      </a:r>
                      <a:endParaRPr lang="vi-VN">
                        <a:solidFill>
                          <a:srgbClr val="FF0000"/>
                        </a:solidFill>
                        <a:latin typeface="+mj-lt"/>
                      </a:endParaRPr>
                    </a:p>
                  </a:txBody>
                  <a:tcPr/>
                </a:tc>
                <a:tc>
                  <a:txBody>
                    <a:bodyPr/>
                    <a:lstStyle/>
                    <a:p>
                      <a:pPr algn="ctr"/>
                      <a:r>
                        <a:rPr lang="en-US" dirty="0" smtClean="0">
                          <a:latin typeface="+mj-lt"/>
                        </a:rPr>
                        <a:t>20</a:t>
                      </a:r>
                      <a:endParaRPr lang="vi-VN" dirty="0">
                        <a:latin typeface="+mj-lt"/>
                      </a:endParaRPr>
                    </a:p>
                  </a:txBody>
                  <a:tcPr/>
                </a:tc>
                <a:tc>
                  <a:txBody>
                    <a:bodyPr/>
                    <a:lstStyle/>
                    <a:p>
                      <a:r>
                        <a:rPr lang="vi-VN" sz="1800" kern="1200" dirty="0" smtClean="0">
                          <a:solidFill>
                            <a:schemeClr val="dk1"/>
                          </a:solidFill>
                          <a:latin typeface="+mj-lt"/>
                          <a:ea typeface="+mn-ea"/>
                          <a:cs typeface="+mn-cs"/>
                        </a:rPr>
                        <a:t>Ấn Độ</a:t>
                      </a:r>
                      <a:endParaRPr lang="vi-VN" dirty="0">
                        <a:latin typeface="+mj-lt"/>
                      </a:endParaRPr>
                    </a:p>
                  </a:txBody>
                  <a:tcPr/>
                </a:tc>
                <a:tc>
                  <a:txBody>
                    <a:bodyPr/>
                    <a:lstStyle/>
                    <a:p>
                      <a:pPr algn="ctr"/>
                      <a:r>
                        <a:rPr lang="vi-VN" dirty="0" smtClean="0">
                          <a:solidFill>
                            <a:srgbClr val="FF0000"/>
                          </a:solidFill>
                          <a:latin typeface="+mj-lt"/>
                        </a:rPr>
                        <a:t>1</a:t>
                      </a:r>
                      <a:endParaRPr lang="vi-VN" dirty="0">
                        <a:solidFill>
                          <a:srgbClr val="FF0000"/>
                        </a:solidFill>
                        <a:latin typeface="+mj-lt"/>
                      </a:endParaRPr>
                    </a:p>
                  </a:txBody>
                  <a:tcPr/>
                </a:tc>
                <a:extLst>
                  <a:ext uri="{0D108BD9-81ED-4DB2-BD59-A6C34878D82A}">
                    <a16:rowId xmlns:a16="http://schemas.microsoft.com/office/drawing/2014/main" val="10006"/>
                  </a:ext>
                </a:extLst>
              </a:tr>
              <a:tr h="341544">
                <a:tc>
                  <a:txBody>
                    <a:bodyPr/>
                    <a:lstStyle/>
                    <a:p>
                      <a:pPr algn="ctr"/>
                      <a:r>
                        <a:rPr lang="vi-VN" smtClean="0">
                          <a:latin typeface="+mj-lt"/>
                        </a:rPr>
                        <a:t>7</a:t>
                      </a:r>
                      <a:endParaRPr lang="vi-VN">
                        <a:latin typeface="+mj-lt"/>
                      </a:endParaRPr>
                    </a:p>
                  </a:txBody>
                  <a:tcPr/>
                </a:tc>
                <a:tc>
                  <a:txBody>
                    <a:bodyPr/>
                    <a:lstStyle/>
                    <a:p>
                      <a:r>
                        <a:rPr lang="vi-VN" sz="1800" kern="1200" smtClean="0">
                          <a:solidFill>
                            <a:schemeClr val="dk1"/>
                          </a:solidFill>
                          <a:latin typeface="+mj-lt"/>
                          <a:ea typeface="+mn-ea"/>
                          <a:cs typeface="+mn-cs"/>
                        </a:rPr>
                        <a:t>Australia</a:t>
                      </a:r>
                      <a:r>
                        <a:rPr lang="vi-VN" sz="1800" kern="1200" baseline="0" smtClean="0">
                          <a:solidFill>
                            <a:schemeClr val="dk1"/>
                          </a:solidFill>
                          <a:latin typeface="+mj-lt"/>
                          <a:ea typeface="+mn-ea"/>
                          <a:cs typeface="+mn-cs"/>
                        </a:rPr>
                        <a:t> (Úc)</a:t>
                      </a:r>
                      <a:endParaRPr lang="vi-VN">
                        <a:latin typeface="+mj-lt"/>
                      </a:endParaRPr>
                    </a:p>
                  </a:txBody>
                  <a:tcPr/>
                </a:tc>
                <a:tc>
                  <a:txBody>
                    <a:bodyPr/>
                    <a:lstStyle/>
                    <a:p>
                      <a:pPr algn="ctr"/>
                      <a:r>
                        <a:rPr lang="vi-VN" smtClean="0">
                          <a:solidFill>
                            <a:srgbClr val="FF0000"/>
                          </a:solidFill>
                          <a:latin typeface="+mj-lt"/>
                        </a:rPr>
                        <a:t>10</a:t>
                      </a:r>
                      <a:endParaRPr lang="vi-VN">
                        <a:solidFill>
                          <a:srgbClr val="FF0000"/>
                        </a:solidFill>
                        <a:latin typeface="+mj-lt"/>
                      </a:endParaRPr>
                    </a:p>
                  </a:txBody>
                  <a:tcPr/>
                </a:tc>
                <a:tc>
                  <a:txBody>
                    <a:bodyPr/>
                    <a:lstStyle/>
                    <a:p>
                      <a:pPr algn="ctr"/>
                      <a:r>
                        <a:rPr lang="en-US" smtClean="0">
                          <a:latin typeface="+mj-lt"/>
                        </a:rPr>
                        <a:t>21</a:t>
                      </a:r>
                      <a:endParaRPr lang="vi-VN">
                        <a:latin typeface="+mj-lt"/>
                      </a:endParaRPr>
                    </a:p>
                  </a:txBody>
                  <a:tcPr/>
                </a:tc>
                <a:tc>
                  <a:txBody>
                    <a:bodyPr/>
                    <a:lstStyle/>
                    <a:p>
                      <a:r>
                        <a:rPr lang="vi-VN" sz="1800" kern="1200" smtClean="0">
                          <a:solidFill>
                            <a:schemeClr val="dk1"/>
                          </a:solidFill>
                          <a:latin typeface="+mj-lt"/>
                          <a:ea typeface="+mn-ea"/>
                          <a:cs typeface="+mn-cs"/>
                        </a:rPr>
                        <a:t>Nepal</a:t>
                      </a:r>
                      <a:endParaRPr lang="vi-VN">
                        <a:latin typeface="+mj-lt"/>
                      </a:endParaRPr>
                    </a:p>
                  </a:txBody>
                  <a:tcPr/>
                </a:tc>
                <a:tc>
                  <a:txBody>
                    <a:bodyPr/>
                    <a:lstStyle/>
                    <a:p>
                      <a:pPr algn="ctr"/>
                      <a:r>
                        <a:rPr lang="vi-VN" dirty="0" smtClean="0">
                          <a:solidFill>
                            <a:srgbClr val="FF0000"/>
                          </a:solidFill>
                          <a:latin typeface="+mj-lt"/>
                        </a:rPr>
                        <a:t>1</a:t>
                      </a:r>
                      <a:endParaRPr lang="vi-VN" dirty="0">
                        <a:solidFill>
                          <a:srgbClr val="FF0000"/>
                        </a:solidFill>
                        <a:latin typeface="+mj-lt"/>
                      </a:endParaRPr>
                    </a:p>
                  </a:txBody>
                  <a:tcPr/>
                </a:tc>
                <a:extLst>
                  <a:ext uri="{0D108BD9-81ED-4DB2-BD59-A6C34878D82A}">
                    <a16:rowId xmlns:a16="http://schemas.microsoft.com/office/drawing/2014/main" val="10007"/>
                  </a:ext>
                </a:extLst>
              </a:tr>
              <a:tr h="341544">
                <a:tc>
                  <a:txBody>
                    <a:bodyPr/>
                    <a:lstStyle/>
                    <a:p>
                      <a:pPr algn="ctr"/>
                      <a:r>
                        <a:rPr lang="vi-VN" smtClean="0">
                          <a:solidFill>
                            <a:srgbClr val="FF0000"/>
                          </a:solidFill>
                          <a:latin typeface="+mj-lt"/>
                        </a:rPr>
                        <a:t>8</a:t>
                      </a:r>
                      <a:endParaRPr lang="vi-VN">
                        <a:solidFill>
                          <a:srgbClr val="FF0000"/>
                        </a:solidFill>
                        <a:latin typeface="+mj-lt"/>
                      </a:endParaRPr>
                    </a:p>
                  </a:txBody>
                  <a:tcPr/>
                </a:tc>
                <a:tc>
                  <a:txBody>
                    <a:bodyPr/>
                    <a:lstStyle/>
                    <a:p>
                      <a:r>
                        <a:rPr lang="vi-VN" sz="1800" kern="1200" smtClean="0">
                          <a:solidFill>
                            <a:srgbClr val="FF0000"/>
                          </a:solidFill>
                          <a:latin typeface="+mj-lt"/>
                          <a:ea typeface="+mn-ea"/>
                          <a:cs typeface="+mn-cs"/>
                        </a:rPr>
                        <a:t>Malaysia</a:t>
                      </a:r>
                      <a:endParaRPr lang="vi-VN">
                        <a:solidFill>
                          <a:srgbClr val="FF0000"/>
                        </a:solidFill>
                        <a:latin typeface="+mj-lt"/>
                      </a:endParaRPr>
                    </a:p>
                  </a:txBody>
                  <a:tcPr/>
                </a:tc>
                <a:tc>
                  <a:txBody>
                    <a:bodyPr/>
                    <a:lstStyle/>
                    <a:p>
                      <a:pPr algn="ctr"/>
                      <a:r>
                        <a:rPr lang="vi-VN" smtClean="0">
                          <a:solidFill>
                            <a:srgbClr val="FF0000"/>
                          </a:solidFill>
                          <a:latin typeface="+mj-lt"/>
                        </a:rPr>
                        <a:t>8</a:t>
                      </a:r>
                      <a:endParaRPr lang="vi-VN">
                        <a:solidFill>
                          <a:srgbClr val="FF0000"/>
                        </a:solidFill>
                        <a:latin typeface="+mj-lt"/>
                      </a:endParaRPr>
                    </a:p>
                  </a:txBody>
                  <a:tcPr/>
                </a:tc>
                <a:tc>
                  <a:txBody>
                    <a:bodyPr/>
                    <a:lstStyle/>
                    <a:p>
                      <a:pPr algn="ctr"/>
                      <a:r>
                        <a:rPr lang="en-US" smtClean="0">
                          <a:solidFill>
                            <a:srgbClr val="FF0000"/>
                          </a:solidFill>
                          <a:latin typeface="+mj-lt"/>
                        </a:rPr>
                        <a:t>22</a:t>
                      </a:r>
                      <a:endParaRPr lang="vi-VN">
                        <a:solidFill>
                          <a:srgbClr val="FF0000"/>
                        </a:solidFill>
                        <a:latin typeface="+mj-lt"/>
                      </a:endParaRPr>
                    </a:p>
                  </a:txBody>
                  <a:tcPr/>
                </a:tc>
                <a:tc>
                  <a:txBody>
                    <a:bodyPr/>
                    <a:lstStyle/>
                    <a:p>
                      <a:r>
                        <a:rPr lang="vi-VN" sz="1800" kern="1200" smtClean="0">
                          <a:solidFill>
                            <a:srgbClr val="FF0000"/>
                          </a:solidFill>
                          <a:latin typeface="+mj-lt"/>
                          <a:ea typeface="+mn-ea"/>
                          <a:cs typeface="+mn-cs"/>
                        </a:rPr>
                        <a:t>Philippine</a:t>
                      </a:r>
                      <a:endParaRPr lang="vi-VN">
                        <a:solidFill>
                          <a:srgbClr val="FF0000"/>
                        </a:solidFill>
                        <a:latin typeface="+mj-lt"/>
                      </a:endParaRPr>
                    </a:p>
                  </a:txBody>
                  <a:tcPr/>
                </a:tc>
                <a:tc>
                  <a:txBody>
                    <a:bodyPr/>
                    <a:lstStyle/>
                    <a:p>
                      <a:pPr algn="ctr"/>
                      <a:r>
                        <a:rPr lang="vi-VN" dirty="0" smtClean="0">
                          <a:solidFill>
                            <a:srgbClr val="FF0000"/>
                          </a:solidFill>
                          <a:latin typeface="+mj-lt"/>
                        </a:rPr>
                        <a:t>1</a:t>
                      </a:r>
                      <a:endParaRPr lang="vi-VN" dirty="0">
                        <a:solidFill>
                          <a:srgbClr val="FF0000"/>
                        </a:solidFill>
                        <a:latin typeface="+mj-lt"/>
                      </a:endParaRPr>
                    </a:p>
                  </a:txBody>
                  <a:tcPr/>
                </a:tc>
                <a:extLst>
                  <a:ext uri="{0D108BD9-81ED-4DB2-BD59-A6C34878D82A}">
                    <a16:rowId xmlns:a16="http://schemas.microsoft.com/office/drawing/2014/main" val="10008"/>
                  </a:ext>
                </a:extLst>
              </a:tr>
              <a:tr h="341544">
                <a:tc>
                  <a:txBody>
                    <a:bodyPr/>
                    <a:lstStyle/>
                    <a:p>
                      <a:pPr algn="ctr"/>
                      <a:r>
                        <a:rPr lang="vi-VN" smtClean="0">
                          <a:latin typeface="+mj-lt"/>
                        </a:rPr>
                        <a:t>9</a:t>
                      </a:r>
                      <a:endParaRPr lang="vi-VN">
                        <a:latin typeface="+mj-lt"/>
                      </a:endParaRPr>
                    </a:p>
                  </a:txBody>
                  <a:tcPr/>
                </a:tc>
                <a:tc>
                  <a:txBody>
                    <a:bodyPr/>
                    <a:lstStyle/>
                    <a:p>
                      <a:r>
                        <a:rPr lang="vi-VN" sz="1800" kern="1200" smtClean="0">
                          <a:solidFill>
                            <a:schemeClr val="dk1"/>
                          </a:solidFill>
                          <a:latin typeface="+mj-lt"/>
                          <a:ea typeface="+mn-ea"/>
                          <a:cs typeface="+mn-cs"/>
                        </a:rPr>
                        <a:t>Ma Cao, TQ</a:t>
                      </a:r>
                      <a:endParaRPr lang="vi-VN">
                        <a:latin typeface="+mj-lt"/>
                      </a:endParaRPr>
                    </a:p>
                  </a:txBody>
                  <a:tcPr/>
                </a:tc>
                <a:tc>
                  <a:txBody>
                    <a:bodyPr/>
                    <a:lstStyle/>
                    <a:p>
                      <a:pPr algn="ctr"/>
                      <a:r>
                        <a:rPr lang="vi-VN" smtClean="0">
                          <a:solidFill>
                            <a:srgbClr val="FF0000"/>
                          </a:solidFill>
                          <a:latin typeface="+mj-lt"/>
                        </a:rPr>
                        <a:t>7</a:t>
                      </a:r>
                      <a:endParaRPr lang="vi-VN">
                        <a:solidFill>
                          <a:srgbClr val="FF0000"/>
                        </a:solidFill>
                        <a:latin typeface="+mj-lt"/>
                      </a:endParaRPr>
                    </a:p>
                  </a:txBody>
                  <a:tcPr/>
                </a:tc>
                <a:tc>
                  <a:txBody>
                    <a:bodyPr/>
                    <a:lstStyle/>
                    <a:p>
                      <a:pPr algn="ctr"/>
                      <a:r>
                        <a:rPr lang="en-US" smtClean="0">
                          <a:latin typeface="+mj-lt"/>
                        </a:rPr>
                        <a:t>23</a:t>
                      </a:r>
                      <a:endParaRPr lang="vi-VN">
                        <a:latin typeface="+mj-lt"/>
                      </a:endParaRPr>
                    </a:p>
                  </a:txBody>
                  <a:tcPr/>
                </a:tc>
                <a:tc>
                  <a:txBody>
                    <a:bodyPr/>
                    <a:lstStyle/>
                    <a:p>
                      <a:r>
                        <a:rPr lang="vi-VN" sz="1800" kern="1200" smtClean="0">
                          <a:solidFill>
                            <a:schemeClr val="dk1"/>
                          </a:solidFill>
                          <a:latin typeface="+mj-lt"/>
                          <a:ea typeface="+mn-ea"/>
                          <a:cs typeface="+mn-cs"/>
                        </a:rPr>
                        <a:t>Sri Lanka</a:t>
                      </a:r>
                      <a:endParaRPr lang="vi-VN">
                        <a:latin typeface="+mj-lt"/>
                      </a:endParaRPr>
                    </a:p>
                  </a:txBody>
                  <a:tcPr/>
                </a:tc>
                <a:tc>
                  <a:txBody>
                    <a:bodyPr/>
                    <a:lstStyle/>
                    <a:p>
                      <a:pPr algn="ctr"/>
                      <a:r>
                        <a:rPr lang="vi-VN" dirty="0" smtClean="0">
                          <a:solidFill>
                            <a:srgbClr val="FF0000"/>
                          </a:solidFill>
                          <a:latin typeface="+mj-lt"/>
                        </a:rPr>
                        <a:t>1</a:t>
                      </a:r>
                      <a:endParaRPr lang="vi-VN" dirty="0">
                        <a:solidFill>
                          <a:srgbClr val="FF0000"/>
                        </a:solidFill>
                        <a:latin typeface="+mj-lt"/>
                      </a:endParaRPr>
                    </a:p>
                  </a:txBody>
                  <a:tcPr/>
                </a:tc>
                <a:extLst>
                  <a:ext uri="{0D108BD9-81ED-4DB2-BD59-A6C34878D82A}">
                    <a16:rowId xmlns:a16="http://schemas.microsoft.com/office/drawing/2014/main" val="10009"/>
                  </a:ext>
                </a:extLst>
              </a:tr>
              <a:tr h="341544">
                <a:tc>
                  <a:txBody>
                    <a:bodyPr/>
                    <a:lstStyle/>
                    <a:p>
                      <a:pPr algn="ctr"/>
                      <a:r>
                        <a:rPr lang="vi-VN" smtClean="0">
                          <a:latin typeface="+mj-lt"/>
                        </a:rPr>
                        <a:t>10</a:t>
                      </a:r>
                      <a:endParaRPr lang="vi-VN">
                        <a:latin typeface="+mj-lt"/>
                      </a:endParaRPr>
                    </a:p>
                  </a:txBody>
                  <a:tcPr/>
                </a:tc>
                <a:tc>
                  <a:txBody>
                    <a:bodyPr/>
                    <a:lstStyle/>
                    <a:p>
                      <a:r>
                        <a:rPr lang="vi-VN" sz="1800" kern="1200" smtClean="0">
                          <a:solidFill>
                            <a:schemeClr val="dk1"/>
                          </a:solidFill>
                          <a:latin typeface="+mj-lt"/>
                          <a:ea typeface="+mn-ea"/>
                          <a:cs typeface="+mn-cs"/>
                        </a:rPr>
                        <a:t>. Pháp </a:t>
                      </a:r>
                      <a:endParaRPr lang="vi-VN">
                        <a:latin typeface="+mj-lt"/>
                      </a:endParaRPr>
                    </a:p>
                  </a:txBody>
                  <a:tcPr/>
                </a:tc>
                <a:tc>
                  <a:txBody>
                    <a:bodyPr/>
                    <a:lstStyle/>
                    <a:p>
                      <a:pPr algn="ctr"/>
                      <a:r>
                        <a:rPr lang="vi-VN" smtClean="0">
                          <a:solidFill>
                            <a:srgbClr val="FF0000"/>
                          </a:solidFill>
                          <a:latin typeface="+mj-lt"/>
                        </a:rPr>
                        <a:t>6</a:t>
                      </a:r>
                      <a:endParaRPr lang="vi-VN">
                        <a:solidFill>
                          <a:srgbClr val="FF0000"/>
                        </a:solidFill>
                        <a:latin typeface="+mj-lt"/>
                      </a:endParaRPr>
                    </a:p>
                  </a:txBody>
                  <a:tcPr/>
                </a:tc>
                <a:tc>
                  <a:txBody>
                    <a:bodyPr/>
                    <a:lstStyle/>
                    <a:p>
                      <a:pPr algn="ctr"/>
                      <a:r>
                        <a:rPr lang="en-US" smtClean="0">
                          <a:latin typeface="+mj-lt"/>
                        </a:rPr>
                        <a:t>24</a:t>
                      </a:r>
                      <a:endParaRPr lang="vi-VN">
                        <a:latin typeface="+mj-lt"/>
                      </a:endParaRPr>
                    </a:p>
                  </a:txBody>
                  <a:tcPr/>
                </a:tc>
                <a:tc>
                  <a:txBody>
                    <a:bodyPr/>
                    <a:lstStyle/>
                    <a:p>
                      <a:r>
                        <a:rPr lang="vi-VN" sz="1800" b="0" i="0" kern="1200" smtClean="0">
                          <a:solidFill>
                            <a:schemeClr val="dk1"/>
                          </a:solidFill>
                          <a:latin typeface="+mj-lt"/>
                          <a:ea typeface="+mn-ea"/>
                          <a:cs typeface="+mn-cs"/>
                        </a:rPr>
                        <a:t>Thuỵ điển</a:t>
                      </a:r>
                      <a:endParaRPr lang="vi-VN">
                        <a:latin typeface="+mj-lt"/>
                      </a:endParaRPr>
                    </a:p>
                  </a:txBody>
                  <a:tcPr/>
                </a:tc>
                <a:tc>
                  <a:txBody>
                    <a:bodyPr/>
                    <a:lstStyle/>
                    <a:p>
                      <a:pPr algn="ctr"/>
                      <a:r>
                        <a:rPr lang="vi-VN" smtClean="0">
                          <a:solidFill>
                            <a:srgbClr val="FF0000"/>
                          </a:solidFill>
                          <a:latin typeface="+mj-lt"/>
                        </a:rPr>
                        <a:t>1</a:t>
                      </a:r>
                      <a:endParaRPr lang="vi-VN">
                        <a:solidFill>
                          <a:srgbClr val="FF0000"/>
                        </a:solidFill>
                        <a:latin typeface="+mj-lt"/>
                      </a:endParaRPr>
                    </a:p>
                  </a:txBody>
                  <a:tcPr/>
                </a:tc>
                <a:extLst>
                  <a:ext uri="{0D108BD9-81ED-4DB2-BD59-A6C34878D82A}">
                    <a16:rowId xmlns:a16="http://schemas.microsoft.com/office/drawing/2014/main" val="10010"/>
                  </a:ext>
                </a:extLst>
              </a:tr>
              <a:tr h="341544">
                <a:tc>
                  <a:txBody>
                    <a:bodyPr/>
                    <a:lstStyle/>
                    <a:p>
                      <a:pPr algn="ctr"/>
                      <a:r>
                        <a:rPr lang="vi-VN" smtClean="0">
                          <a:latin typeface="+mj-lt"/>
                        </a:rPr>
                        <a:t>11</a:t>
                      </a:r>
                      <a:endParaRPr lang="vi-VN">
                        <a:latin typeface="+mj-lt"/>
                      </a:endParaRPr>
                    </a:p>
                  </a:txBody>
                  <a:tcPr/>
                </a:tc>
                <a:tc>
                  <a:txBody>
                    <a:bodyPr/>
                    <a:lstStyle/>
                    <a:p>
                      <a:r>
                        <a:rPr lang="vi-VN" sz="1800" kern="1200" smtClean="0">
                          <a:solidFill>
                            <a:schemeClr val="dk1"/>
                          </a:solidFill>
                          <a:latin typeface="+mj-lt"/>
                          <a:ea typeface="+mn-ea"/>
                          <a:cs typeface="+mn-cs"/>
                        </a:rPr>
                        <a:t>. Mỹ</a:t>
                      </a:r>
                      <a:endParaRPr lang="vi-VN">
                        <a:latin typeface="+mj-lt"/>
                      </a:endParaRPr>
                    </a:p>
                  </a:txBody>
                  <a:tcPr/>
                </a:tc>
                <a:tc>
                  <a:txBody>
                    <a:bodyPr/>
                    <a:lstStyle/>
                    <a:p>
                      <a:pPr algn="ctr"/>
                      <a:r>
                        <a:rPr lang="vi-VN" smtClean="0">
                          <a:solidFill>
                            <a:srgbClr val="FF0000"/>
                          </a:solidFill>
                          <a:latin typeface="+mj-lt"/>
                        </a:rPr>
                        <a:t>7</a:t>
                      </a:r>
                      <a:endParaRPr lang="vi-VN">
                        <a:solidFill>
                          <a:srgbClr val="FF0000"/>
                        </a:solidFill>
                        <a:latin typeface="+mj-lt"/>
                      </a:endParaRPr>
                    </a:p>
                  </a:txBody>
                  <a:tcPr/>
                </a:tc>
                <a:tc>
                  <a:txBody>
                    <a:bodyPr/>
                    <a:lstStyle/>
                    <a:p>
                      <a:pPr algn="ctr"/>
                      <a:r>
                        <a:rPr lang="en-US" smtClean="0">
                          <a:latin typeface="+mj-lt"/>
                        </a:rPr>
                        <a:t>25</a:t>
                      </a:r>
                      <a:endParaRPr lang="vi-VN">
                        <a:latin typeface="+mj-lt"/>
                      </a:endParaRPr>
                    </a:p>
                  </a:txBody>
                  <a:tcPr/>
                </a:tc>
                <a:tc>
                  <a:txBody>
                    <a:bodyPr/>
                    <a:lstStyle/>
                    <a:p>
                      <a:r>
                        <a:rPr lang="vi-VN" sz="1800" b="0" i="0" kern="1200" dirty="0" smtClean="0">
                          <a:solidFill>
                            <a:schemeClr val="dk1"/>
                          </a:solidFill>
                          <a:latin typeface="+mj-lt"/>
                          <a:ea typeface="+mn-ea"/>
                          <a:cs typeface="+mn-cs"/>
                        </a:rPr>
                        <a:t>Tây Ban Nha</a:t>
                      </a:r>
                      <a:endParaRPr lang="vi-VN" dirty="0">
                        <a:latin typeface="+mj-lt"/>
                      </a:endParaRPr>
                    </a:p>
                  </a:txBody>
                  <a:tcPr/>
                </a:tc>
                <a:tc>
                  <a:txBody>
                    <a:bodyPr/>
                    <a:lstStyle/>
                    <a:p>
                      <a:pPr algn="ctr"/>
                      <a:r>
                        <a:rPr lang="vi-VN" dirty="0" smtClean="0">
                          <a:solidFill>
                            <a:srgbClr val="FF0000"/>
                          </a:solidFill>
                          <a:latin typeface="+mj-lt"/>
                        </a:rPr>
                        <a:t>1</a:t>
                      </a:r>
                      <a:endParaRPr lang="vi-VN" dirty="0">
                        <a:solidFill>
                          <a:srgbClr val="FF0000"/>
                        </a:solidFill>
                        <a:latin typeface="+mj-lt"/>
                      </a:endParaRPr>
                    </a:p>
                  </a:txBody>
                  <a:tcPr/>
                </a:tc>
                <a:extLst>
                  <a:ext uri="{0D108BD9-81ED-4DB2-BD59-A6C34878D82A}">
                    <a16:rowId xmlns:a16="http://schemas.microsoft.com/office/drawing/2014/main" val="10011"/>
                  </a:ext>
                </a:extLst>
              </a:tr>
              <a:tr h="341544">
                <a:tc>
                  <a:txBody>
                    <a:bodyPr/>
                    <a:lstStyle/>
                    <a:p>
                      <a:pPr algn="ctr"/>
                      <a:r>
                        <a:rPr lang="vi-VN" smtClean="0">
                          <a:latin typeface="+mj-lt"/>
                        </a:rPr>
                        <a:t>12</a:t>
                      </a:r>
                      <a:endParaRPr lang="vi-VN">
                        <a:latin typeface="+mj-lt"/>
                      </a:endParaRPr>
                    </a:p>
                  </a:txBody>
                  <a:tcPr/>
                </a:tc>
                <a:tc>
                  <a:txBody>
                    <a:bodyPr/>
                    <a:lstStyle/>
                    <a:p>
                      <a:r>
                        <a:rPr lang="vi-VN" sz="1800" kern="1200" smtClean="0">
                          <a:solidFill>
                            <a:schemeClr val="dk1"/>
                          </a:solidFill>
                          <a:latin typeface="+mj-lt"/>
                          <a:ea typeface="+mn-ea"/>
                          <a:cs typeface="+mn-cs"/>
                        </a:rPr>
                        <a:t>Đức</a:t>
                      </a:r>
                      <a:endParaRPr lang="vi-VN">
                        <a:latin typeface="+mj-lt"/>
                      </a:endParaRPr>
                    </a:p>
                  </a:txBody>
                  <a:tcPr/>
                </a:tc>
                <a:tc>
                  <a:txBody>
                    <a:bodyPr/>
                    <a:lstStyle/>
                    <a:p>
                      <a:pPr algn="ctr"/>
                      <a:r>
                        <a:rPr lang="vi-VN" smtClean="0">
                          <a:solidFill>
                            <a:srgbClr val="FF0000"/>
                          </a:solidFill>
                          <a:latin typeface="+mj-lt"/>
                        </a:rPr>
                        <a:t>6</a:t>
                      </a:r>
                      <a:endParaRPr lang="vi-VN">
                        <a:solidFill>
                          <a:srgbClr val="FF0000"/>
                        </a:solidFill>
                        <a:latin typeface="+mj-lt"/>
                      </a:endParaRPr>
                    </a:p>
                  </a:txBody>
                  <a:tcPr/>
                </a:tc>
                <a:tc>
                  <a:txBody>
                    <a:bodyPr/>
                    <a:lstStyle/>
                    <a:p>
                      <a:pPr algn="ctr"/>
                      <a:r>
                        <a:rPr lang="en-US" smtClean="0">
                          <a:latin typeface="+mj-lt"/>
                        </a:rPr>
                        <a:t>26</a:t>
                      </a:r>
                      <a:endParaRPr lang="vi-VN">
                        <a:latin typeface="+mj-lt"/>
                      </a:endParaRPr>
                    </a:p>
                  </a:txBody>
                  <a:tcPr/>
                </a:tc>
                <a:tc>
                  <a:txBody>
                    <a:bodyPr/>
                    <a:lstStyle/>
                    <a:p>
                      <a:r>
                        <a:rPr lang="vi-VN" b="0" smtClean="0">
                          <a:latin typeface="+mj-lt"/>
                        </a:rPr>
                        <a:t>Đài</a:t>
                      </a:r>
                      <a:r>
                        <a:rPr lang="vi-VN" b="0" baseline="0" smtClean="0">
                          <a:latin typeface="+mj-lt"/>
                        </a:rPr>
                        <a:t> Loan TQ</a:t>
                      </a:r>
                      <a:endParaRPr lang="vi-VN" b="0">
                        <a:latin typeface="+mj-lt"/>
                      </a:endParaRPr>
                    </a:p>
                  </a:txBody>
                  <a:tcPr/>
                </a:tc>
                <a:tc>
                  <a:txBody>
                    <a:bodyPr/>
                    <a:lstStyle/>
                    <a:p>
                      <a:pPr algn="ctr"/>
                      <a:r>
                        <a:rPr lang="vi-VN" b="0" dirty="0" smtClean="0">
                          <a:solidFill>
                            <a:srgbClr val="FF0000"/>
                          </a:solidFill>
                          <a:latin typeface="+mj-lt"/>
                        </a:rPr>
                        <a:t>10</a:t>
                      </a:r>
                      <a:endParaRPr lang="vi-VN" b="0" dirty="0">
                        <a:solidFill>
                          <a:srgbClr val="FF0000"/>
                        </a:solidFill>
                        <a:latin typeface="+mj-lt"/>
                      </a:endParaRPr>
                    </a:p>
                  </a:txBody>
                  <a:tcPr/>
                </a:tc>
                <a:extLst>
                  <a:ext uri="{0D108BD9-81ED-4DB2-BD59-A6C34878D82A}">
                    <a16:rowId xmlns:a16="http://schemas.microsoft.com/office/drawing/2014/main" val="10012"/>
                  </a:ext>
                </a:extLst>
              </a:tr>
              <a:tr h="341544">
                <a:tc>
                  <a:txBody>
                    <a:bodyPr/>
                    <a:lstStyle/>
                    <a:p>
                      <a:pPr algn="ctr"/>
                      <a:r>
                        <a:rPr lang="vi-VN" smtClean="0">
                          <a:solidFill>
                            <a:srgbClr val="FF0000"/>
                          </a:solidFill>
                          <a:latin typeface="+mj-lt"/>
                        </a:rPr>
                        <a:t>13</a:t>
                      </a:r>
                      <a:endParaRPr lang="vi-VN">
                        <a:solidFill>
                          <a:srgbClr val="FF0000"/>
                        </a:solidFill>
                        <a:latin typeface="+mj-lt"/>
                      </a:endParaRPr>
                    </a:p>
                  </a:txBody>
                  <a:tcPr/>
                </a:tc>
                <a:tc>
                  <a:txBody>
                    <a:bodyPr/>
                    <a:lstStyle/>
                    <a:p>
                      <a:r>
                        <a:rPr lang="vi-VN" sz="1800" kern="1200" smtClean="0">
                          <a:solidFill>
                            <a:srgbClr val="FF0000"/>
                          </a:solidFill>
                          <a:latin typeface="+mj-lt"/>
                          <a:ea typeface="+mn-ea"/>
                          <a:cs typeface="+mn-cs"/>
                        </a:rPr>
                        <a:t>Việt Nam</a:t>
                      </a:r>
                      <a:endParaRPr lang="vi-VN">
                        <a:solidFill>
                          <a:srgbClr val="FF0000"/>
                        </a:solidFill>
                        <a:latin typeface="+mj-lt"/>
                      </a:endParaRPr>
                    </a:p>
                  </a:txBody>
                  <a:tcPr/>
                </a:tc>
                <a:tc>
                  <a:txBody>
                    <a:bodyPr/>
                    <a:lstStyle/>
                    <a:p>
                      <a:pPr algn="ctr"/>
                      <a:r>
                        <a:rPr lang="vi-VN" smtClean="0">
                          <a:solidFill>
                            <a:srgbClr val="FF0000"/>
                          </a:solidFill>
                          <a:latin typeface="+mj-lt"/>
                        </a:rPr>
                        <a:t>8</a:t>
                      </a:r>
                      <a:endParaRPr lang="vi-VN">
                        <a:solidFill>
                          <a:srgbClr val="FF0000"/>
                        </a:solidFill>
                        <a:latin typeface="+mj-lt"/>
                      </a:endParaRPr>
                    </a:p>
                  </a:txBody>
                  <a:tcPr/>
                </a:tc>
                <a:tc>
                  <a:txBody>
                    <a:bodyPr/>
                    <a:lstStyle/>
                    <a:p>
                      <a:pPr algn="ctr"/>
                      <a:r>
                        <a:rPr lang="en-US" smtClean="0">
                          <a:latin typeface="+mj-lt"/>
                        </a:rPr>
                        <a:t>27</a:t>
                      </a:r>
                      <a:endParaRPr lang="vi-VN">
                        <a:latin typeface="+mj-lt"/>
                      </a:endParaRPr>
                    </a:p>
                  </a:txBody>
                  <a:tcPr/>
                </a:tc>
                <a:tc>
                  <a:txBody>
                    <a:bodyPr/>
                    <a:lstStyle/>
                    <a:p>
                      <a:r>
                        <a:rPr lang="vi-VN" b="0" dirty="0" smtClean="0">
                          <a:latin typeface="+mj-lt"/>
                        </a:rPr>
                        <a:t>Anh</a:t>
                      </a:r>
                      <a:endParaRPr lang="vi-VN" b="0" dirty="0">
                        <a:latin typeface="+mj-lt"/>
                      </a:endParaRPr>
                    </a:p>
                  </a:txBody>
                  <a:tcPr/>
                </a:tc>
                <a:tc>
                  <a:txBody>
                    <a:bodyPr/>
                    <a:lstStyle/>
                    <a:p>
                      <a:pPr algn="ctr"/>
                      <a:r>
                        <a:rPr lang="vi-VN" b="0" dirty="0" smtClean="0">
                          <a:solidFill>
                            <a:srgbClr val="FF0000"/>
                          </a:solidFill>
                          <a:latin typeface="+mj-lt"/>
                        </a:rPr>
                        <a:t>2</a:t>
                      </a:r>
                      <a:endParaRPr lang="vi-VN" b="0" dirty="0">
                        <a:solidFill>
                          <a:srgbClr val="FF0000"/>
                        </a:solidFill>
                        <a:latin typeface="+mj-lt"/>
                      </a:endParaRPr>
                    </a:p>
                  </a:txBody>
                  <a:tcPr/>
                </a:tc>
                <a:extLst>
                  <a:ext uri="{0D108BD9-81ED-4DB2-BD59-A6C34878D82A}">
                    <a16:rowId xmlns:a16="http://schemas.microsoft.com/office/drawing/2014/main" val="10013"/>
                  </a:ext>
                </a:extLst>
              </a:tr>
              <a:tr h="341544">
                <a:tc>
                  <a:txBody>
                    <a:bodyPr/>
                    <a:lstStyle/>
                    <a:p>
                      <a:pPr algn="ctr"/>
                      <a:r>
                        <a:rPr lang="en-US" smtClean="0">
                          <a:latin typeface="+mj-lt"/>
                        </a:rPr>
                        <a:t>14</a:t>
                      </a:r>
                      <a:endParaRPr lang="vi-VN">
                        <a:latin typeface="+mj-lt"/>
                      </a:endParaRPr>
                    </a:p>
                  </a:txBody>
                  <a:tcPr/>
                </a:tc>
                <a:tc>
                  <a:txBody>
                    <a:bodyPr/>
                    <a:lstStyle/>
                    <a:p>
                      <a:r>
                        <a:rPr lang="en-US" sz="1800" kern="1200" dirty="0" err="1" smtClean="0">
                          <a:solidFill>
                            <a:schemeClr val="dk1"/>
                          </a:solidFill>
                          <a:latin typeface="+mj-lt"/>
                          <a:ea typeface="+mn-ea"/>
                          <a:cs typeface="+mn-cs"/>
                        </a:rPr>
                        <a:t>Nga</a:t>
                      </a:r>
                      <a:r>
                        <a:rPr lang="en-US" sz="1800" kern="1200" dirty="0" smtClean="0">
                          <a:solidFill>
                            <a:schemeClr val="dk1"/>
                          </a:solidFill>
                          <a:latin typeface="+mj-lt"/>
                          <a:ea typeface="+mn-ea"/>
                          <a:cs typeface="+mn-cs"/>
                        </a:rPr>
                        <a:t>*</a:t>
                      </a:r>
                      <a:endParaRPr lang="vi-VN" dirty="0">
                        <a:latin typeface="+mj-lt"/>
                      </a:endParaRPr>
                    </a:p>
                  </a:txBody>
                  <a:tcPr/>
                </a:tc>
                <a:tc>
                  <a:txBody>
                    <a:bodyPr/>
                    <a:lstStyle/>
                    <a:p>
                      <a:pPr algn="ctr"/>
                      <a:r>
                        <a:rPr lang="en-US" smtClean="0">
                          <a:solidFill>
                            <a:srgbClr val="FF0000"/>
                          </a:solidFill>
                          <a:latin typeface="+mj-lt"/>
                        </a:rPr>
                        <a:t>2</a:t>
                      </a:r>
                      <a:endParaRPr lang="vi-VN">
                        <a:solidFill>
                          <a:srgbClr val="FF0000"/>
                        </a:solidFill>
                        <a:latin typeface="+mj-lt"/>
                      </a:endParaRPr>
                    </a:p>
                  </a:txBody>
                  <a:tcPr/>
                </a:tc>
                <a:tc>
                  <a:txBody>
                    <a:bodyPr/>
                    <a:lstStyle/>
                    <a:p>
                      <a:pPr algn="ctr"/>
                      <a:r>
                        <a:rPr lang="en-US" dirty="0" smtClean="0">
                          <a:solidFill>
                            <a:srgbClr val="FF0000"/>
                          </a:solidFill>
                          <a:latin typeface="+mj-lt"/>
                        </a:rPr>
                        <a:t>28</a:t>
                      </a:r>
                      <a:endParaRPr lang="en-US" dirty="0" smtClean="0">
                        <a:solidFill>
                          <a:srgbClr val="FF0000"/>
                        </a:solidFill>
                        <a:latin typeface="+mj-lt"/>
                      </a:endParaRPr>
                    </a:p>
                  </a:txBody>
                  <a:tcPr/>
                </a:tc>
                <a:tc>
                  <a:txBody>
                    <a:bodyPr/>
                    <a:lstStyle/>
                    <a:p>
                      <a:r>
                        <a:rPr lang="en-US" altLang="vi-VN" sz="1800" b="1" dirty="0" err="1" smtClean="0">
                          <a:solidFill>
                            <a:srgbClr val="FF0000"/>
                          </a:solidFill>
                          <a:latin typeface="Times New Roman" panose="02020603050405020304" pitchFamily="18" charset="0"/>
                          <a:cs typeface="Times New Roman" panose="02020603050405020304" pitchFamily="18" charset="0"/>
                        </a:rPr>
                        <a:t>Bỉ</a:t>
                      </a:r>
                      <a:endParaRPr lang="vi-VN" sz="1800" b="0" dirty="0">
                        <a:latin typeface="Times New Roman" panose="02020603050405020304" pitchFamily="18" charset="0"/>
                        <a:cs typeface="Times New Roman" panose="02020603050405020304" pitchFamily="18" charset="0"/>
                      </a:endParaRPr>
                    </a:p>
                  </a:txBody>
                  <a:tcPr/>
                </a:tc>
                <a:tc>
                  <a:txBody>
                    <a:bodyPr/>
                    <a:lstStyle/>
                    <a:p>
                      <a:pPr algn="ctr"/>
                      <a:r>
                        <a:rPr lang="en-US" b="0" dirty="0" smtClean="0">
                          <a:solidFill>
                            <a:srgbClr val="FF0000"/>
                          </a:solidFill>
                          <a:latin typeface="+mj-lt"/>
                        </a:rPr>
                        <a:t>1</a:t>
                      </a:r>
                    </a:p>
                    <a:p>
                      <a:pPr algn="ctr"/>
                      <a:r>
                        <a:rPr lang="en-US" b="0" dirty="0" smtClean="0">
                          <a:solidFill>
                            <a:srgbClr val="FF0000"/>
                          </a:solidFill>
                          <a:latin typeface="+mj-lt"/>
                        </a:rPr>
                        <a:t>1</a:t>
                      </a:r>
                      <a:endParaRPr lang="vi-VN" b="0" dirty="0">
                        <a:solidFill>
                          <a:srgbClr val="FF0000"/>
                        </a:solidFill>
                        <a:latin typeface="+mj-lt"/>
                      </a:endParaRPr>
                    </a:p>
                  </a:txBody>
                  <a:tcPr/>
                </a:tc>
                <a:extLst>
                  <a:ext uri="{0D108BD9-81ED-4DB2-BD59-A6C34878D82A}">
                    <a16:rowId xmlns:a16="http://schemas.microsoft.com/office/drawing/2014/main" val="10014"/>
                  </a:ext>
                </a:extLst>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0"/>
            <a:ext cx="8229600" cy="1143000"/>
          </a:xfrm>
        </p:spPr>
        <p:txBody>
          <a:bodyPr/>
          <a:lstStyle/>
          <a:p>
            <a:pPr eaLnBrk="1" hangingPunct="1"/>
            <a:r>
              <a:rPr lang="en-US" altLang="vi-VN" sz="3800" b="1" dirty="0">
                <a:latin typeface="Times New Roman" pitchFamily="18" charset="0"/>
                <a:cs typeface="Times New Roman" pitchFamily="18" charset="0"/>
              </a:rPr>
              <a:t>TÁC NHÂN GÂY BỆNH</a:t>
            </a:r>
            <a:endParaRPr lang="en-GB" altLang="vi-VN" sz="3800" b="1" dirty="0">
              <a:latin typeface="Times New Roman" pitchFamily="18" charset="0"/>
              <a:cs typeface="Times New Roman" pitchFamily="18" charset="0"/>
            </a:endParaRPr>
          </a:p>
        </p:txBody>
      </p:sp>
      <p:sp>
        <p:nvSpPr>
          <p:cNvPr id="15363" name="Content Placeholder 2"/>
          <p:cNvSpPr>
            <a:spLocks noGrp="1"/>
          </p:cNvSpPr>
          <p:nvPr>
            <p:ph idx="1"/>
          </p:nvPr>
        </p:nvSpPr>
        <p:spPr>
          <a:xfrm>
            <a:off x="304800" y="1015716"/>
            <a:ext cx="8534400" cy="6019800"/>
          </a:xfrm>
        </p:spPr>
        <p:txBody>
          <a:bodyPr/>
          <a:lstStyle/>
          <a:p>
            <a:pPr algn="just" eaLnBrk="1" hangingPunct="1">
              <a:lnSpc>
                <a:spcPct val="150000"/>
              </a:lnSpc>
              <a:spcBef>
                <a:spcPct val="0"/>
              </a:spcBef>
              <a:buNone/>
            </a:pPr>
            <a:r>
              <a:rPr lang="en-US" sz="24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nCoV</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một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chủng</a:t>
            </a:r>
            <a:r>
              <a:rPr lang="en-US" sz="2800" dirty="0">
                <a:latin typeface="Times New Roman" pitchFamily="18" charset="0"/>
                <a:cs typeface="Times New Roman" pitchFamily="18" charset="0"/>
              </a:rPr>
              <a:t> vi </a:t>
            </a:r>
            <a:r>
              <a:rPr lang="en-US" sz="2800" dirty="0" err="1">
                <a:latin typeface="Times New Roman" pitchFamily="18" charset="0"/>
                <a:cs typeface="Times New Roman" pitchFamily="18" charset="0"/>
              </a:rPr>
              <a:t>rút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họ</a:t>
            </a:r>
            <a:r>
              <a:rPr lang="en-US" sz="2800" dirty="0">
                <a:latin typeface="Times New Roman" pitchFamily="18" charset="0"/>
                <a:cs typeface="Times New Roman" pitchFamily="18" charset="0"/>
              </a:rPr>
              <a:t> VR Corona </a:t>
            </a:r>
            <a:r>
              <a:rPr lang="en-US" sz="2800" dirty="0" err="1">
                <a:latin typeface="Times New Roman" pitchFamily="18" charset="0"/>
                <a:cs typeface="Times New Roman" pitchFamily="18" charset="0"/>
              </a:rPr>
              <a:t>không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giống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bất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chủng</a:t>
            </a:r>
            <a:r>
              <a:rPr lang="en-US" sz="2800" dirty="0">
                <a:latin typeface="Times New Roman" pitchFamily="18" charset="0"/>
                <a:cs typeface="Times New Roman" pitchFamily="18" charset="0"/>
              </a:rPr>
              <a:t> vi </a:t>
            </a:r>
            <a:r>
              <a:rPr lang="en-US" sz="2800" dirty="0" err="1">
                <a:latin typeface="Times New Roman" pitchFamily="18" charset="0"/>
                <a:cs typeface="Times New Roman" pitchFamily="18" charset="0"/>
              </a:rPr>
              <a:t>rút</a:t>
            </a:r>
            <a:r>
              <a:rPr lang="en-US" sz="2800" dirty="0">
                <a:latin typeface="Times New Roman" pitchFamily="18" charset="0"/>
                <a:cs typeface="Times New Roman" pitchFamily="18" charset="0"/>
              </a:rPr>
              <a:t> Corona </a:t>
            </a:r>
            <a:r>
              <a:rPr lang="en-US" sz="2800" dirty="0" err="1">
                <a:latin typeface="Times New Roman" pitchFamily="18" charset="0"/>
                <a:cs typeface="Times New Roman" pitchFamily="18" charset="0"/>
              </a:rPr>
              <a:t>nào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gây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bệnh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người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trước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đây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giống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chủng</a:t>
            </a:r>
            <a:r>
              <a:rPr lang="en-US" sz="2800" dirty="0">
                <a:latin typeface="Times New Roman" pitchFamily="18" charset="0"/>
                <a:cs typeface="Times New Roman" pitchFamily="18" charset="0"/>
              </a:rPr>
              <a:t> vi </a:t>
            </a:r>
            <a:r>
              <a:rPr lang="en-US" sz="2800" dirty="0" err="1">
                <a:latin typeface="Times New Roman" pitchFamily="18" charset="0"/>
                <a:cs typeface="Times New Roman" pitchFamily="18" charset="0"/>
              </a:rPr>
              <a:t>rút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gây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bệnh</a:t>
            </a:r>
            <a:r>
              <a:rPr lang="en-US" sz="2800" dirty="0">
                <a:latin typeface="Times New Roman" pitchFamily="18" charset="0"/>
                <a:cs typeface="Times New Roman" pitchFamily="18" charset="0"/>
              </a:rPr>
              <a:t> SARS </a:t>
            </a:r>
            <a:r>
              <a:rPr lang="en-US" sz="2800" dirty="0" err="1">
                <a:latin typeface="Times New Roman" pitchFamily="18" charset="0"/>
                <a:cs typeface="Times New Roman" pitchFamily="18" charset="0"/>
              </a:rPr>
              <a:t>năm</a:t>
            </a:r>
            <a:r>
              <a:rPr lang="en-US" sz="2800" dirty="0">
                <a:latin typeface="Times New Roman" pitchFamily="18" charset="0"/>
                <a:cs typeface="Times New Roman" pitchFamily="18" charset="0"/>
              </a:rPr>
              <a:t> 2003, </a:t>
            </a:r>
            <a:r>
              <a:rPr lang="en-US" sz="2800" dirty="0" err="1">
                <a:latin typeface="Times New Roman" pitchFamily="18" charset="0"/>
                <a:cs typeface="Times New Roman" pitchFamily="18" charset="0"/>
              </a:rPr>
              <a:t>không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giống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chủng</a:t>
            </a:r>
            <a:r>
              <a:rPr lang="en-US" sz="2800" dirty="0">
                <a:latin typeface="Times New Roman" pitchFamily="18" charset="0"/>
                <a:cs typeface="Times New Roman" pitchFamily="18" charset="0"/>
              </a:rPr>
              <a:t> MERS-</a:t>
            </a:r>
            <a:r>
              <a:rPr lang="en-US" sz="2800" dirty="0" err="1">
                <a:latin typeface="Times New Roman" pitchFamily="18" charset="0"/>
                <a:cs typeface="Times New Roman" pitchFamily="18" charset="0"/>
              </a:rPr>
              <a:t>CoV</a:t>
            </a:r>
            <a:r>
              <a:rPr lang="en-US" altLang="vi-VN" sz="2800" dirty="0">
                <a:latin typeface="Times New Roman" pitchFamily="18" charset="0"/>
                <a:cs typeface="Times New Roman" pitchFamily="18" charset="0"/>
              </a:rPr>
              <a:t>.</a:t>
            </a:r>
            <a:endParaRPr lang="en-US" sz="2800" dirty="0">
              <a:latin typeface="Times New Roman" pitchFamily="18" charset="0"/>
              <a:cs typeface="Times New Roman" pitchFamily="18" charset="0"/>
            </a:endParaRPr>
          </a:p>
          <a:p>
            <a:pPr algn="just" eaLnBrk="1" hangingPunct="1">
              <a:lnSpc>
                <a:spcPct val="150000"/>
              </a:lnSpc>
              <a:spcBef>
                <a:spcPct val="0"/>
              </a:spcBef>
              <a:buNone/>
            </a:pPr>
            <a:r>
              <a:rPr lang="en-US" sz="2800" dirty="0" smtClean="0">
                <a:latin typeface="Times New Roman" pitchFamily="18" charset="0"/>
                <a:cs typeface="Times New Roman" pitchFamily="18" charset="0"/>
              </a:rPr>
              <a:t>- Corona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một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họ</a:t>
            </a:r>
            <a:r>
              <a:rPr lang="en-US" sz="2800" dirty="0">
                <a:latin typeface="Times New Roman" pitchFamily="18" charset="0"/>
                <a:cs typeface="Times New Roman" pitchFamily="18" charset="0"/>
              </a:rPr>
              <a:t> vi </a:t>
            </a:r>
            <a:r>
              <a:rPr lang="en-US" sz="2800" dirty="0" err="1">
                <a:latin typeface="Times New Roman" pitchFamily="18" charset="0"/>
                <a:cs typeface="Times New Roman" pitchFamily="18" charset="0"/>
              </a:rPr>
              <a:t>rút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lớn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gồm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rất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nhiều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chủng</a:t>
            </a:r>
            <a:r>
              <a:rPr lang="en-US" sz="2800" dirty="0">
                <a:latin typeface="Times New Roman" pitchFamily="18" charset="0"/>
                <a:cs typeface="Times New Roman" pitchFamily="18" charset="0"/>
              </a:rPr>
              <a:t> vi </a:t>
            </a:r>
            <a:r>
              <a:rPr lang="en-US" sz="2800" dirty="0" err="1">
                <a:latin typeface="Times New Roman" pitchFamily="18" charset="0"/>
                <a:cs typeface="Times New Roman" pitchFamily="18" charset="0"/>
              </a:rPr>
              <a:t>rút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gây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bệnh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đường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hô</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hấp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cảm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lạnh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thường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đến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viêm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đường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hô</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hấp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cấp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tính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nặng</a:t>
            </a:r>
            <a:r>
              <a:rPr lang="en-US" sz="2800" dirty="0">
                <a:latin typeface="Times New Roman" pitchFamily="18" charset="0"/>
                <a:cs typeface="Times New Roman" pitchFamily="18" charset="0"/>
              </a:rPr>
              <a:t>.</a:t>
            </a:r>
          </a:p>
          <a:p>
            <a:pPr algn="just" eaLnBrk="1" hangingPunct="1">
              <a:lnSpc>
                <a:spcPct val="150000"/>
              </a:lnSpc>
              <a:spcBef>
                <a:spcPct val="0"/>
              </a:spcBef>
              <a:buNone/>
            </a:pPr>
            <a:r>
              <a:rPr lang="en-US" sz="2800" dirty="0" smtClean="0">
                <a:latin typeface="Times New Roman" pitchFamily="18" charset="0"/>
                <a:cs typeface="Times New Roman" pitchFamily="18" charset="0"/>
              </a:rPr>
              <a:t>- Vi </a:t>
            </a:r>
            <a:r>
              <a:rPr lang="en-US" sz="2800" dirty="0" err="1">
                <a:latin typeface="Times New Roman" pitchFamily="18" charset="0"/>
                <a:cs typeface="Times New Roman" pitchFamily="18" charset="0"/>
              </a:rPr>
              <a:t>rút</a:t>
            </a:r>
            <a:r>
              <a:rPr lang="en-US" sz="2800" dirty="0">
                <a:latin typeface="Times New Roman" pitchFamily="18" charset="0"/>
                <a:cs typeface="Times New Roman" pitchFamily="18" charset="0"/>
              </a:rPr>
              <a:t> corona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nguồn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gốc</a:t>
            </a:r>
            <a:r>
              <a:rPr lang="en-US" sz="2800" dirty="0">
                <a:latin typeface="Times New Roman" pitchFamily="18" charset="0"/>
                <a:cs typeface="Times New Roman" pitchFamily="18" charset="0"/>
              </a:rPr>
              <a:t> t</a:t>
            </a:r>
            <a:r>
              <a:rPr lang="en-GB" sz="2800" dirty="0">
                <a:latin typeface="Times New Roman" pitchFamily="18" charset="0"/>
                <a:cs typeface="Times New Roman" pitchFamily="18" charset="0"/>
              </a:rPr>
              <a:t>ừ </a:t>
            </a:r>
            <a:r>
              <a:rPr lang="en-GB" sz="2800" dirty="0" err="1">
                <a:latin typeface="Times New Roman" pitchFamily="18" charset="0"/>
                <a:cs typeface="Times New Roman" pitchFamily="18" charset="0"/>
              </a:rPr>
              <a:t>động</a:t>
            </a:r>
            <a:r>
              <a:rPr lang="en-GB" sz="2800" dirty="0">
                <a:latin typeface="Times New Roman" pitchFamily="18" charset="0"/>
                <a:cs typeface="Times New Roman" pitchFamily="18" charset="0"/>
              </a:rPr>
              <a:t> </a:t>
            </a:r>
            <a:r>
              <a:rPr lang="en-GB" sz="2800" dirty="0" err="1">
                <a:latin typeface="Times New Roman" pitchFamily="18" charset="0"/>
                <a:cs typeface="Times New Roman" pitchFamily="18" charset="0"/>
              </a:rPr>
              <a:t>vật</a:t>
            </a:r>
            <a:r>
              <a:rPr lang="en-GB" sz="2800" dirty="0">
                <a:latin typeface="Times New Roman" pitchFamily="18" charset="0"/>
                <a:cs typeface="Times New Roman" pitchFamily="18" charset="0"/>
              </a:rPr>
              <a:t> </a:t>
            </a:r>
            <a:r>
              <a:rPr lang="en-GB" sz="2800" dirty="0" err="1">
                <a:latin typeface="Times New Roman" pitchFamily="18" charset="0"/>
                <a:cs typeface="Times New Roman" pitchFamily="18" charset="0"/>
              </a:rPr>
              <a:t>lây</a:t>
            </a:r>
            <a:r>
              <a:rPr lang="en-GB" sz="2800" dirty="0">
                <a:latin typeface="Times New Roman" pitchFamily="18" charset="0"/>
                <a:cs typeface="Times New Roman" pitchFamily="18" charset="0"/>
              </a:rPr>
              <a:t> sang ng</a:t>
            </a:r>
            <a:r>
              <a:rPr lang="vi-VN" sz="2800" dirty="0">
                <a:latin typeface="Times New Roman" pitchFamily="18" charset="0"/>
                <a:cs typeface="Times New Roman" pitchFamily="18" charset="0"/>
              </a:rPr>
              <a:t>ư</a:t>
            </a:r>
            <a:r>
              <a:rPr lang="en-GB" sz="2800" dirty="0" err="1">
                <a:latin typeface="Times New Roman" pitchFamily="18" charset="0"/>
                <a:cs typeface="Times New Roman" pitchFamily="18" charset="0"/>
              </a:rPr>
              <a:t>ời</a:t>
            </a:r>
            <a:r>
              <a:rPr lang="en-GB" sz="2800" dirty="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vi-VN" sz="3800" b="1" dirty="0">
                <a:latin typeface="Times New Roman" pitchFamily="18" charset="0"/>
                <a:cs typeface="Times New Roman" pitchFamily="18" charset="0"/>
              </a:rPr>
              <a:t>DỊCH TỄ HỌC CỦA BỆNH </a:t>
            </a:r>
            <a:endParaRPr lang="en-GB" altLang="vi-VN" sz="3800" b="1" dirty="0">
              <a:latin typeface="Times New Roman" pitchFamily="18" charset="0"/>
              <a:cs typeface="Times New Roman" pitchFamily="18" charset="0"/>
            </a:endParaRPr>
          </a:p>
        </p:txBody>
      </p:sp>
      <p:sp>
        <p:nvSpPr>
          <p:cNvPr id="3" name="Content Placeholder 2"/>
          <p:cNvSpPr>
            <a:spLocks noGrp="1"/>
          </p:cNvSpPr>
          <p:nvPr>
            <p:ph idx="1"/>
          </p:nvPr>
        </p:nvSpPr>
        <p:spPr>
          <a:xfrm>
            <a:off x="467544" y="1196752"/>
            <a:ext cx="8201052" cy="5057796"/>
          </a:xfrm>
        </p:spPr>
        <p:txBody>
          <a:bodyPr rtlCol="0">
            <a:normAutofit/>
          </a:bodyPr>
          <a:lstStyle/>
          <a:p>
            <a:pPr algn="just" eaLnBrk="1" fontAlgn="auto" hangingPunct="1">
              <a:lnSpc>
                <a:spcPct val="150000"/>
              </a:lnSpc>
              <a:spcAft>
                <a:spcPts val="0"/>
              </a:spcAft>
              <a:buNone/>
              <a:defRPr/>
            </a:pPr>
            <a:r>
              <a:rPr lang="en-US" sz="2900" b="1" dirty="0" smtClean="0">
                <a:latin typeface="Times New Roman" pitchFamily="18" charset="0"/>
                <a:cs typeface="Times New Roman" pitchFamily="18" charset="0"/>
              </a:rPr>
              <a:t>- </a:t>
            </a:r>
            <a:r>
              <a:rPr lang="en-US" sz="2900" b="1" dirty="0" err="1" smtClean="0">
                <a:latin typeface="Times New Roman" pitchFamily="18" charset="0"/>
                <a:cs typeface="Times New Roman" pitchFamily="18" charset="0"/>
              </a:rPr>
              <a:t>Nguồn</a:t>
            </a:r>
            <a:r>
              <a:rPr lang="en-US" sz="2900" b="1" dirty="0" smtClean="0">
                <a:latin typeface="Times New Roman" pitchFamily="18" charset="0"/>
                <a:cs typeface="Times New Roman" pitchFamily="18" charset="0"/>
              </a:rPr>
              <a:t> </a:t>
            </a:r>
            <a:r>
              <a:rPr lang="en-US" sz="2900" b="1" dirty="0" err="1">
                <a:latin typeface="Times New Roman" pitchFamily="18" charset="0"/>
                <a:cs typeface="Times New Roman" pitchFamily="18" charset="0"/>
              </a:rPr>
              <a:t>truyền</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nhiễm</a:t>
            </a:r>
            <a:r>
              <a:rPr lang="en-US" sz="2900" dirty="0">
                <a:solidFill>
                  <a:srgbClr val="FF0000"/>
                </a:solidFill>
                <a:latin typeface="Times New Roman" pitchFamily="18" charset="0"/>
                <a:cs typeface="Times New Roman" pitchFamily="18" charset="0"/>
              </a:rPr>
              <a:t>: </a:t>
            </a:r>
            <a:r>
              <a:rPr lang="en-US" sz="2900" dirty="0" err="1" smtClean="0">
                <a:solidFill>
                  <a:srgbClr val="FF0000"/>
                </a:solidFill>
                <a:latin typeface="Times New Roman" pitchFamily="18" charset="0"/>
                <a:cs typeface="Times New Roman" pitchFamily="18" charset="0"/>
              </a:rPr>
              <a:t>ch</a:t>
            </a:r>
            <a:r>
              <a:rPr lang="en-US" sz="2900" dirty="0" err="1">
                <a:solidFill>
                  <a:srgbClr val="FF0000"/>
                </a:solidFill>
                <a:latin typeface="Times New Roman" pitchFamily="18" charset="0"/>
                <a:cs typeface="Times New Roman" pitchFamily="18" charset="0"/>
              </a:rPr>
              <a:t>ư</a:t>
            </a:r>
            <a:r>
              <a:rPr lang="en-GB" sz="2900" dirty="0" smtClean="0">
                <a:solidFill>
                  <a:srgbClr val="FF0000"/>
                </a:solidFill>
                <a:latin typeface="Times New Roman" pitchFamily="18" charset="0"/>
                <a:cs typeface="Times New Roman" pitchFamily="18" charset="0"/>
              </a:rPr>
              <a:t>a </a:t>
            </a:r>
            <a:r>
              <a:rPr lang="en-GB" sz="2900" dirty="0" err="1">
                <a:solidFill>
                  <a:srgbClr val="FF0000"/>
                </a:solidFill>
                <a:latin typeface="Times New Roman" pitchFamily="18" charset="0"/>
                <a:cs typeface="Times New Roman" pitchFamily="18" charset="0"/>
              </a:rPr>
              <a:t>rõ</a:t>
            </a:r>
            <a:r>
              <a:rPr lang="en-US" sz="2900" dirty="0">
                <a:solidFill>
                  <a:srgbClr val="FF0000"/>
                </a:solidFill>
                <a:latin typeface="Times New Roman" pitchFamily="18" charset="0"/>
                <a:cs typeface="Times New Roman" pitchFamily="18" charset="0"/>
              </a:rPr>
              <a:t>. </a:t>
            </a:r>
          </a:p>
          <a:p>
            <a:pPr marL="0" indent="0" algn="just" eaLnBrk="1" fontAlgn="auto" hangingPunct="1">
              <a:lnSpc>
                <a:spcPct val="150000"/>
              </a:lnSpc>
              <a:spcAft>
                <a:spcPts val="0"/>
              </a:spcAft>
              <a:buNone/>
              <a:defRPr/>
            </a:pPr>
            <a:r>
              <a:rPr lang="en-GB" sz="2900" b="1" dirty="0" err="1">
                <a:latin typeface="Times New Roman" pitchFamily="18" charset="0"/>
                <a:cs typeface="Times New Roman" pitchFamily="18" charset="0"/>
              </a:rPr>
              <a:t>Đang</a:t>
            </a:r>
            <a:r>
              <a:rPr lang="en-GB" sz="2900" b="1" dirty="0">
                <a:latin typeface="Times New Roman" pitchFamily="18" charset="0"/>
                <a:cs typeface="Times New Roman" pitchFamily="18" charset="0"/>
              </a:rPr>
              <a:t> </a:t>
            </a:r>
            <a:r>
              <a:rPr lang="en-GB" sz="2900" b="1" dirty="0" err="1">
                <a:latin typeface="Times New Roman" pitchFamily="18" charset="0"/>
                <a:cs typeface="Times New Roman" pitchFamily="18" charset="0"/>
              </a:rPr>
              <a:t>nghi</a:t>
            </a:r>
            <a:r>
              <a:rPr lang="en-GB" sz="2900" b="1" dirty="0">
                <a:latin typeface="Times New Roman" pitchFamily="18" charset="0"/>
                <a:cs typeface="Times New Roman" pitchFamily="18" charset="0"/>
              </a:rPr>
              <a:t> </a:t>
            </a:r>
            <a:r>
              <a:rPr lang="en-GB" sz="2900" b="1" dirty="0" err="1">
                <a:latin typeface="Times New Roman" pitchFamily="18" charset="0"/>
                <a:cs typeface="Times New Roman" pitchFamily="18" charset="0"/>
              </a:rPr>
              <a:t>ngờ</a:t>
            </a:r>
            <a:r>
              <a:rPr lang="en-GB" sz="2900" b="1" dirty="0">
                <a:latin typeface="Times New Roman" pitchFamily="18" charset="0"/>
                <a:cs typeface="Times New Roman" pitchFamily="18" charset="0"/>
              </a:rPr>
              <a:t> </a:t>
            </a:r>
            <a:r>
              <a:rPr lang="en-GB" sz="2900" b="1" dirty="0" err="1">
                <a:latin typeface="Times New Roman" pitchFamily="18" charset="0"/>
                <a:cs typeface="Times New Roman" pitchFamily="18" charset="0"/>
              </a:rPr>
              <a:t>nguồn</a:t>
            </a:r>
            <a:r>
              <a:rPr lang="en-GB" sz="2900" b="1" dirty="0">
                <a:latin typeface="Times New Roman" pitchFamily="18" charset="0"/>
                <a:cs typeface="Times New Roman" pitchFamily="18" charset="0"/>
              </a:rPr>
              <a:t> </a:t>
            </a:r>
            <a:r>
              <a:rPr lang="en-GB" sz="2900" b="1" dirty="0" err="1">
                <a:latin typeface="Times New Roman" pitchFamily="18" charset="0"/>
                <a:cs typeface="Times New Roman" pitchFamily="18" charset="0"/>
              </a:rPr>
              <a:t>truyền</a:t>
            </a:r>
            <a:r>
              <a:rPr lang="en-GB" sz="2900" b="1" dirty="0">
                <a:latin typeface="Times New Roman" pitchFamily="18" charset="0"/>
                <a:cs typeface="Times New Roman" pitchFamily="18" charset="0"/>
              </a:rPr>
              <a:t> </a:t>
            </a:r>
            <a:r>
              <a:rPr lang="en-GB" sz="2900" b="1" dirty="0" err="1">
                <a:latin typeface="Times New Roman" pitchFamily="18" charset="0"/>
                <a:cs typeface="Times New Roman" pitchFamily="18" charset="0"/>
              </a:rPr>
              <a:t>nhiễm</a:t>
            </a:r>
            <a:r>
              <a:rPr lang="en-GB" sz="2900" b="1" dirty="0">
                <a:latin typeface="Times New Roman" pitchFamily="18" charset="0"/>
                <a:cs typeface="Times New Roman" pitchFamily="18" charset="0"/>
              </a:rPr>
              <a:t> </a:t>
            </a:r>
            <a:r>
              <a:rPr lang="en-GB" sz="2900" b="1" dirty="0" err="1">
                <a:latin typeface="Times New Roman" pitchFamily="18" charset="0"/>
                <a:cs typeface="Times New Roman" pitchFamily="18" charset="0"/>
              </a:rPr>
              <a:t>có</a:t>
            </a:r>
            <a:r>
              <a:rPr lang="en-GB" sz="2900" b="1" dirty="0">
                <a:latin typeface="Times New Roman" pitchFamily="18" charset="0"/>
                <a:cs typeface="Times New Roman" pitchFamily="18" charset="0"/>
              </a:rPr>
              <a:t> </a:t>
            </a:r>
            <a:r>
              <a:rPr lang="en-GB" sz="2900" b="1" dirty="0" err="1">
                <a:latin typeface="Times New Roman" pitchFamily="18" charset="0"/>
                <a:cs typeface="Times New Roman" pitchFamily="18" charset="0"/>
              </a:rPr>
              <a:t>thể</a:t>
            </a:r>
            <a:r>
              <a:rPr lang="en-GB" sz="2900" b="1" dirty="0">
                <a:latin typeface="Times New Roman" pitchFamily="18" charset="0"/>
                <a:cs typeface="Times New Roman" pitchFamily="18" charset="0"/>
              </a:rPr>
              <a:t> từ </a:t>
            </a:r>
            <a:r>
              <a:rPr lang="en-GB" sz="2900" b="1" dirty="0" err="1">
                <a:latin typeface="Times New Roman" pitchFamily="18" charset="0"/>
                <a:cs typeface="Times New Roman" pitchFamily="18" charset="0"/>
              </a:rPr>
              <a:t>một</a:t>
            </a:r>
            <a:r>
              <a:rPr lang="en-GB" sz="2900" b="1" dirty="0">
                <a:latin typeface="Times New Roman" pitchFamily="18" charset="0"/>
                <a:cs typeface="Times New Roman" pitchFamily="18" charset="0"/>
              </a:rPr>
              <a:t> </a:t>
            </a:r>
            <a:r>
              <a:rPr lang="en-GB" sz="2900" b="1" dirty="0" err="1">
                <a:latin typeface="Times New Roman" pitchFamily="18" charset="0"/>
                <a:cs typeface="Times New Roman" pitchFamily="18" charset="0"/>
              </a:rPr>
              <a:t>loài</a:t>
            </a:r>
            <a:r>
              <a:rPr lang="en-GB" sz="2900" b="1" dirty="0">
                <a:latin typeface="Times New Roman" pitchFamily="18" charset="0"/>
                <a:cs typeface="Times New Roman" pitchFamily="18" charset="0"/>
              </a:rPr>
              <a:t> </a:t>
            </a:r>
            <a:r>
              <a:rPr lang="en-GB" sz="2900" b="1" dirty="0" err="1">
                <a:latin typeface="Times New Roman" pitchFamily="18" charset="0"/>
                <a:cs typeface="Times New Roman" pitchFamily="18" charset="0"/>
              </a:rPr>
              <a:t>động</a:t>
            </a:r>
            <a:r>
              <a:rPr lang="en-GB" sz="2900" b="1" dirty="0">
                <a:latin typeface="Times New Roman" pitchFamily="18" charset="0"/>
                <a:cs typeface="Times New Roman" pitchFamily="18" charset="0"/>
              </a:rPr>
              <a:t> </a:t>
            </a:r>
            <a:r>
              <a:rPr lang="en-GB" sz="2900" b="1" dirty="0" err="1">
                <a:latin typeface="Times New Roman" pitchFamily="18" charset="0"/>
                <a:cs typeface="Times New Roman" pitchFamily="18" charset="0"/>
              </a:rPr>
              <a:t>vật</a:t>
            </a:r>
            <a:r>
              <a:rPr lang="en-GB" sz="2900" b="1" dirty="0">
                <a:latin typeface="Times New Roman" pitchFamily="18" charset="0"/>
                <a:cs typeface="Times New Roman" pitchFamily="18" charset="0"/>
              </a:rPr>
              <a:t> </a:t>
            </a:r>
            <a:r>
              <a:rPr lang="en-GB" sz="2900" b="1" dirty="0" err="1">
                <a:latin typeface="Times New Roman" pitchFamily="18" charset="0"/>
                <a:cs typeface="Times New Roman" pitchFamily="18" charset="0"/>
              </a:rPr>
              <a:t>nào</a:t>
            </a:r>
            <a:r>
              <a:rPr lang="en-GB" sz="2900" b="1" dirty="0">
                <a:latin typeface="Times New Roman" pitchFamily="18" charset="0"/>
                <a:cs typeface="Times New Roman" pitchFamily="18" charset="0"/>
              </a:rPr>
              <a:t> </a:t>
            </a:r>
            <a:r>
              <a:rPr lang="en-GB" sz="2900" b="1" dirty="0" err="1">
                <a:latin typeface="Times New Roman" pitchFamily="18" charset="0"/>
                <a:cs typeface="Times New Roman" pitchFamily="18" charset="0"/>
              </a:rPr>
              <a:t>đó</a:t>
            </a:r>
            <a:r>
              <a:rPr lang="en-GB" sz="2900" b="1" dirty="0">
                <a:latin typeface="Times New Roman" pitchFamily="18" charset="0"/>
                <a:cs typeface="Times New Roman" pitchFamily="18" charset="0"/>
              </a:rPr>
              <a:t> </a:t>
            </a:r>
            <a:r>
              <a:rPr lang="en-GB" sz="2900" b="1" dirty="0" err="1">
                <a:latin typeface="Times New Roman" pitchFamily="18" charset="0"/>
                <a:cs typeface="Times New Roman" pitchFamily="18" charset="0"/>
              </a:rPr>
              <a:t>mà</a:t>
            </a:r>
            <a:r>
              <a:rPr lang="en-GB" sz="2900" b="1" dirty="0">
                <a:latin typeface="Times New Roman" pitchFamily="18" charset="0"/>
                <a:cs typeface="Times New Roman" pitchFamily="18" charset="0"/>
              </a:rPr>
              <a:t> </a:t>
            </a:r>
            <a:r>
              <a:rPr lang="en-GB" sz="2900" b="1" dirty="0" err="1">
                <a:latin typeface="Times New Roman" pitchFamily="18" charset="0"/>
                <a:cs typeface="Times New Roman" pitchFamily="18" charset="0"/>
              </a:rPr>
              <a:t>hiện</a:t>
            </a:r>
            <a:r>
              <a:rPr lang="en-GB" sz="2900" b="1" dirty="0">
                <a:latin typeface="Times New Roman" pitchFamily="18" charset="0"/>
                <a:cs typeface="Times New Roman" pitchFamily="18" charset="0"/>
              </a:rPr>
              <a:t> nay </a:t>
            </a:r>
            <a:r>
              <a:rPr lang="en-GB" sz="2900" b="1" dirty="0" err="1">
                <a:latin typeface="Times New Roman" pitchFamily="18" charset="0"/>
                <a:cs typeface="Times New Roman" pitchFamily="18" charset="0"/>
              </a:rPr>
              <a:t>ch</a:t>
            </a:r>
            <a:r>
              <a:rPr lang="vi-VN" sz="2900" b="1" dirty="0">
                <a:latin typeface="Times New Roman" pitchFamily="18" charset="0"/>
                <a:cs typeface="Times New Roman" pitchFamily="18" charset="0"/>
              </a:rPr>
              <a:t>ư</a:t>
            </a:r>
            <a:r>
              <a:rPr lang="en-GB" sz="2900" b="1" dirty="0">
                <a:latin typeface="Times New Roman" pitchFamily="18" charset="0"/>
                <a:cs typeface="Times New Roman" pitchFamily="18" charset="0"/>
              </a:rPr>
              <a:t>a </a:t>
            </a:r>
            <a:r>
              <a:rPr lang="en-GB" sz="2900" b="1" dirty="0" err="1">
                <a:latin typeface="Times New Roman" pitchFamily="18" charset="0"/>
                <a:cs typeface="Times New Roman" pitchFamily="18" charset="0"/>
              </a:rPr>
              <a:t>xác</a:t>
            </a:r>
            <a:r>
              <a:rPr lang="en-GB" sz="2900" b="1" dirty="0">
                <a:latin typeface="Times New Roman" pitchFamily="18" charset="0"/>
                <a:cs typeface="Times New Roman" pitchFamily="18" charset="0"/>
              </a:rPr>
              <a:t> </a:t>
            </a:r>
            <a:r>
              <a:rPr lang="en-GB" sz="2900" b="1" dirty="0" err="1">
                <a:latin typeface="Times New Roman" pitchFamily="18" charset="0"/>
                <a:cs typeface="Times New Roman" pitchFamily="18" charset="0"/>
              </a:rPr>
              <a:t>định</a:t>
            </a:r>
            <a:r>
              <a:rPr lang="en-GB" sz="2900" b="1" dirty="0">
                <a:latin typeface="Times New Roman" pitchFamily="18" charset="0"/>
                <a:cs typeface="Times New Roman" pitchFamily="18" charset="0"/>
              </a:rPr>
              <a:t> đ</a:t>
            </a:r>
            <a:r>
              <a:rPr lang="vi-VN" sz="2900" b="1" dirty="0">
                <a:latin typeface="Times New Roman" pitchFamily="18" charset="0"/>
                <a:cs typeface="Times New Roman" pitchFamily="18" charset="0"/>
              </a:rPr>
              <a:t>ư</a:t>
            </a:r>
            <a:r>
              <a:rPr lang="en-GB" sz="2900" b="1" dirty="0" err="1">
                <a:latin typeface="Times New Roman" pitchFamily="18" charset="0"/>
                <a:cs typeface="Times New Roman" pitchFamily="18" charset="0"/>
              </a:rPr>
              <a:t>ợc</a:t>
            </a:r>
            <a:r>
              <a:rPr lang="en-GB" sz="2900" b="1" dirty="0">
                <a:latin typeface="Times New Roman" pitchFamily="18" charset="0"/>
                <a:cs typeface="Times New Roman" pitchFamily="18" charset="0"/>
              </a:rPr>
              <a:t>.</a:t>
            </a:r>
            <a:endParaRPr lang="en-US" sz="3000" dirty="0">
              <a:latin typeface="Times New Roman" pitchFamily="18" charset="0"/>
              <a:cs typeface="Times New Roman" pitchFamily="18" charset="0"/>
            </a:endParaRPr>
          </a:p>
          <a:p>
            <a:pPr algn="just" eaLnBrk="1" fontAlgn="auto" hangingPunct="1">
              <a:lnSpc>
                <a:spcPct val="150000"/>
              </a:lnSpc>
              <a:spcAft>
                <a:spcPts val="0"/>
              </a:spcAft>
              <a:buFontTx/>
              <a:buChar char="-"/>
              <a:defRPr/>
            </a:pPr>
            <a:r>
              <a:rPr lang="en-US" sz="2900" b="1" dirty="0" err="1" smtClean="0">
                <a:latin typeface="Times New Roman" pitchFamily="18" charset="0"/>
                <a:cs typeface="Times New Roman" pitchFamily="18" charset="0"/>
              </a:rPr>
              <a:t>Đường</a:t>
            </a:r>
            <a:r>
              <a:rPr lang="en-US" sz="2900" b="1" dirty="0" smtClean="0">
                <a:latin typeface="Times New Roman" pitchFamily="18" charset="0"/>
                <a:cs typeface="Times New Roman" pitchFamily="18" charset="0"/>
              </a:rPr>
              <a:t> </a:t>
            </a:r>
            <a:r>
              <a:rPr lang="en-US" sz="2900" b="1" dirty="0" err="1">
                <a:latin typeface="Times New Roman" pitchFamily="18" charset="0"/>
                <a:cs typeface="Times New Roman" pitchFamily="18" charset="0"/>
              </a:rPr>
              <a:t>lây</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truyền</a:t>
            </a:r>
            <a:r>
              <a:rPr lang="en-US" sz="2900" b="1" dirty="0">
                <a:latin typeface="Times New Roman" pitchFamily="18" charset="0"/>
                <a:cs typeface="Times New Roman" pitchFamily="18" charset="0"/>
              </a:rPr>
              <a:t>:</a:t>
            </a:r>
            <a:r>
              <a:rPr lang="en-US" sz="2900" dirty="0">
                <a:latin typeface="Times New Roman" pitchFamily="18" charset="0"/>
                <a:cs typeface="Times New Roman" pitchFamily="18" charset="0"/>
              </a:rPr>
              <a:t> </a:t>
            </a:r>
            <a:r>
              <a:rPr lang="en-US" sz="2900" dirty="0" smtClean="0">
                <a:latin typeface="Times New Roman" pitchFamily="18" charset="0"/>
                <a:cs typeface="Times New Roman" pitchFamily="18" charset="0"/>
              </a:rPr>
              <a:t>qua </a:t>
            </a:r>
            <a:r>
              <a:rPr lang="en-US" sz="2900" dirty="0" err="1" smtClean="0">
                <a:latin typeface="Times New Roman" pitchFamily="18" charset="0"/>
                <a:cs typeface="Times New Roman" pitchFamily="18" charset="0"/>
              </a:rPr>
              <a:t>đường</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hô</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hấp</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tiết</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xúc</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trực</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tiếp</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với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dịch</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tiết</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của</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người</a:t>
            </a:r>
            <a:r>
              <a:rPr lang="en-US" sz="2900" dirty="0" smtClean="0">
                <a:latin typeface="Times New Roman" pitchFamily="18" charset="0"/>
                <a:cs typeface="Times New Roman" pitchFamily="18" charset="0"/>
              </a:rPr>
              <a:t> </a:t>
            </a:r>
            <a:r>
              <a:rPr lang="en-US" sz="2900" dirty="0" err="1" smtClean="0">
                <a:latin typeface="Times New Roman" pitchFamily="18" charset="0"/>
                <a:cs typeface="Times New Roman" pitchFamily="18" charset="0"/>
              </a:rPr>
              <a:t>bệnh</a:t>
            </a:r>
            <a:r>
              <a:rPr lang="en-US" sz="2900" dirty="0" smtClean="0">
                <a:latin typeface="Times New Roman" pitchFamily="18" charset="0"/>
                <a:cs typeface="Times New Roman" pitchFamily="18" charset="0"/>
              </a:rPr>
              <a:t>.</a:t>
            </a:r>
          </a:p>
          <a:p>
            <a:pPr algn="just" eaLnBrk="1" fontAlgn="auto" hangingPunct="1">
              <a:lnSpc>
                <a:spcPct val="150000"/>
              </a:lnSpc>
              <a:spcAft>
                <a:spcPts val="0"/>
              </a:spcAft>
              <a:buFontTx/>
              <a:buChar char="-"/>
              <a:defRPr/>
            </a:pPr>
            <a:r>
              <a:rPr lang="en-US" altLang="vi-VN" sz="2800" dirty="0">
                <a:solidFill>
                  <a:prstClr val="black"/>
                </a:solidFill>
                <a:latin typeface="Times New Roman" pitchFamily="18" charset="0"/>
                <a:cs typeface="Times New Roman" pitchFamily="18" charset="0"/>
              </a:rPr>
              <a:t> </a:t>
            </a:r>
            <a:r>
              <a:rPr lang="en-US" altLang="vi-VN" sz="2800" dirty="0" err="1">
                <a:solidFill>
                  <a:prstClr val="black"/>
                </a:solidFill>
                <a:latin typeface="Times New Roman" pitchFamily="18" charset="0"/>
                <a:cs typeface="Times New Roman" pitchFamily="18" charset="0"/>
              </a:rPr>
              <a:t>Bệnh</a:t>
            </a:r>
            <a:r>
              <a:rPr lang="en-US" altLang="vi-VN" sz="2800" dirty="0">
                <a:solidFill>
                  <a:prstClr val="black"/>
                </a:solidFill>
                <a:latin typeface="Times New Roman" pitchFamily="18" charset="0"/>
                <a:cs typeface="Times New Roman" pitchFamily="18" charset="0"/>
              </a:rPr>
              <a:t> </a:t>
            </a:r>
            <a:r>
              <a:rPr lang="en-US" altLang="vi-VN" sz="2800" dirty="0" err="1">
                <a:solidFill>
                  <a:prstClr val="black"/>
                </a:solidFill>
                <a:latin typeface="Times New Roman" pitchFamily="18" charset="0"/>
                <a:cs typeface="Times New Roman" pitchFamily="18" charset="0"/>
              </a:rPr>
              <a:t>truyền</a:t>
            </a:r>
            <a:r>
              <a:rPr lang="en-US" altLang="vi-VN" sz="2800" dirty="0">
                <a:solidFill>
                  <a:prstClr val="black"/>
                </a:solidFill>
                <a:latin typeface="Times New Roman" pitchFamily="18" charset="0"/>
                <a:cs typeface="Times New Roman" pitchFamily="18" charset="0"/>
              </a:rPr>
              <a:t> </a:t>
            </a:r>
            <a:r>
              <a:rPr lang="en-US" altLang="vi-VN" sz="2800" dirty="0" err="1">
                <a:solidFill>
                  <a:prstClr val="black"/>
                </a:solidFill>
                <a:latin typeface="Times New Roman" pitchFamily="18" charset="0"/>
                <a:cs typeface="Times New Roman" pitchFamily="18" charset="0"/>
              </a:rPr>
              <a:t>nhiễm</a:t>
            </a:r>
            <a:r>
              <a:rPr lang="en-US" altLang="vi-VN" sz="2800" dirty="0">
                <a:solidFill>
                  <a:prstClr val="black"/>
                </a:solidFill>
                <a:latin typeface="Times New Roman" pitchFamily="18" charset="0"/>
                <a:cs typeface="Times New Roman" pitchFamily="18" charset="0"/>
              </a:rPr>
              <a:t> </a:t>
            </a:r>
            <a:r>
              <a:rPr lang="en-US" altLang="vi-VN" sz="2800" dirty="0" err="1">
                <a:solidFill>
                  <a:prstClr val="black"/>
                </a:solidFill>
                <a:latin typeface="Times New Roman" pitchFamily="18" charset="0"/>
                <a:cs typeface="Times New Roman" pitchFamily="18" charset="0"/>
              </a:rPr>
              <a:t>thuộc</a:t>
            </a:r>
            <a:r>
              <a:rPr lang="en-US" altLang="vi-VN" sz="2800" dirty="0">
                <a:solidFill>
                  <a:prstClr val="black"/>
                </a:solidFill>
                <a:latin typeface="Times New Roman" pitchFamily="18" charset="0"/>
                <a:cs typeface="Times New Roman" pitchFamily="18" charset="0"/>
              </a:rPr>
              <a:t> </a:t>
            </a:r>
            <a:r>
              <a:rPr lang="en-US" altLang="vi-VN" sz="2800" dirty="0" err="1">
                <a:solidFill>
                  <a:prstClr val="black"/>
                </a:solidFill>
                <a:latin typeface="Times New Roman" pitchFamily="18" charset="0"/>
                <a:cs typeface="Times New Roman" pitchFamily="18" charset="0"/>
              </a:rPr>
              <a:t>nhóm</a:t>
            </a:r>
            <a:r>
              <a:rPr lang="en-US" altLang="vi-VN" sz="2800" dirty="0">
                <a:solidFill>
                  <a:prstClr val="black"/>
                </a:solidFill>
                <a:latin typeface="Times New Roman" pitchFamily="18" charset="0"/>
                <a:cs typeface="Times New Roman" pitchFamily="18" charset="0"/>
              </a:rPr>
              <a:t> A</a:t>
            </a:r>
            <a:r>
              <a:rPr lang="en-US" altLang="vi-VN" sz="2800" b="1" dirty="0" smtClean="0">
                <a:solidFill>
                  <a:prstClr val="black"/>
                </a:solidFill>
                <a:latin typeface="Times New Roman" pitchFamily="18" charset="0"/>
                <a:cs typeface="Times New Roman" pitchFamily="18" charset="0"/>
              </a:rPr>
              <a:t>. (</a:t>
            </a:r>
            <a:r>
              <a:rPr lang="en-US" altLang="vi-VN" sz="2800" b="1" dirty="0" err="1">
                <a:solidFill>
                  <a:prstClr val="black"/>
                </a:solidFill>
                <a:latin typeface="Times New Roman" pitchFamily="18" charset="0"/>
                <a:cs typeface="Times New Roman" pitchFamily="18" charset="0"/>
              </a:rPr>
              <a:t>tối</a:t>
            </a:r>
            <a:r>
              <a:rPr lang="en-US" altLang="vi-VN" sz="2800" b="1" dirty="0">
                <a:solidFill>
                  <a:prstClr val="black"/>
                </a:solidFill>
                <a:latin typeface="Times New Roman" pitchFamily="18" charset="0"/>
                <a:cs typeface="Times New Roman" pitchFamily="18" charset="0"/>
              </a:rPr>
              <a:t> </a:t>
            </a:r>
            <a:r>
              <a:rPr lang="en-US" altLang="vi-VN" sz="2800" b="1" dirty="0" err="1">
                <a:solidFill>
                  <a:prstClr val="black"/>
                </a:solidFill>
                <a:latin typeface="Times New Roman" pitchFamily="18" charset="0"/>
                <a:cs typeface="Times New Roman" pitchFamily="18" charset="0"/>
              </a:rPr>
              <a:t>nguy</a:t>
            </a:r>
            <a:r>
              <a:rPr lang="en-US" altLang="vi-VN" sz="2800" b="1" dirty="0">
                <a:solidFill>
                  <a:prstClr val="black"/>
                </a:solidFill>
                <a:latin typeface="Times New Roman" pitchFamily="18" charset="0"/>
                <a:cs typeface="Times New Roman" pitchFamily="18" charset="0"/>
              </a:rPr>
              <a:t> </a:t>
            </a:r>
            <a:r>
              <a:rPr lang="en-US" altLang="vi-VN" sz="2800" b="1" dirty="0" err="1">
                <a:solidFill>
                  <a:prstClr val="black"/>
                </a:solidFill>
                <a:latin typeface="Times New Roman" pitchFamily="18" charset="0"/>
                <a:cs typeface="Times New Roman" pitchFamily="18" charset="0"/>
              </a:rPr>
              <a:t>hiểm</a:t>
            </a:r>
            <a:r>
              <a:rPr lang="en-US" altLang="vi-VN" sz="2800" b="1" dirty="0">
                <a:solidFill>
                  <a:prstClr val="black"/>
                </a:solidFill>
                <a:latin typeface="Times New Roman" pitchFamily="18" charset="0"/>
                <a:cs typeface="Times New Roman" pitchFamily="18" charset="0"/>
              </a:rPr>
              <a:t>)</a:t>
            </a:r>
            <a:endParaRPr lang="en-US" sz="2900" b="1" dirty="0">
              <a:latin typeface="Times New Roman" pitchFamily="18" charset="0"/>
              <a:cs typeface="Times New Roman" pitchFamily="18" charset="0"/>
            </a:endParaRPr>
          </a:p>
          <a:p>
            <a:pPr marL="0" indent="0" eaLnBrk="1" fontAlgn="auto" hangingPunct="1">
              <a:lnSpc>
                <a:spcPct val="150000"/>
              </a:lnSpc>
              <a:spcAft>
                <a:spcPts val="0"/>
              </a:spcAft>
              <a:buNone/>
              <a:defRPr/>
            </a:pPr>
            <a:endParaRPr lang="en-US" sz="3000" dirty="0"/>
          </a:p>
          <a:p>
            <a:pPr eaLnBrk="1" fontAlgn="auto" hangingPunct="1">
              <a:spcAft>
                <a:spcPts val="0"/>
              </a:spcAft>
              <a:buFontTx/>
              <a:buChar char="-"/>
              <a:defRPr/>
            </a:pPr>
            <a:endParaRPr lang="en-GB" dirty="0"/>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124744"/>
            <a:ext cx="8229600" cy="4824536"/>
          </a:xfrm>
        </p:spPr>
        <p:txBody>
          <a:bodyPr/>
          <a:lstStyle/>
          <a:p>
            <a:pPr algn="just"/>
            <a:r>
              <a:rPr lang="vi-VN" sz="2800" dirty="0">
                <a:latin typeface="+mj-lt"/>
              </a:rPr>
              <a:t>Mỹ và Hàn Quốc đã có trường hợp virus corona lây từ người sang người. Các nhà khoa học đang đánh giá phương thức lây truyền của chủng virus này. Nhưng hầu hết virus lây lan qua nước bọt văng ra khi ho, hắt hơi. Khi người nhiễm bệnh ho, hắt hơi, họ tiết ra nước bọt hoặc chất nhầy. Người xung quanh có thể hít phải hoặc chạm tay vào chất chứa virus rồi lây nhiễm. Đối với hầu hết bệnh cúm, phạm vi phơi nhiễm là 1,8 m, thời gian kéo dài 10 phút hoặc lâu hơn</a:t>
            </a:r>
            <a:r>
              <a:rPr lang="vi-VN" sz="2800" dirty="0" smtClean="0">
                <a:latin typeface="+mj-lt"/>
              </a:rPr>
              <a:t>.</a:t>
            </a:r>
            <a:endParaRPr lang="vi-VN" sz="2800" dirty="0">
              <a:latin typeface="+mj-lt"/>
            </a:endParaRPr>
          </a:p>
        </p:txBody>
      </p:sp>
    </p:spTree>
    <p:extLst>
      <p:ext uri="{BB962C8B-B14F-4D97-AF65-F5344CB8AC3E}">
        <p14:creationId xmlns:p14="http://schemas.microsoft.com/office/powerpoint/2010/main" val="2057782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629104576"/>
              </p:ext>
            </p:extLst>
          </p:nvPr>
        </p:nvGraphicFramePr>
        <p:xfrm>
          <a:off x="658466" y="188640"/>
          <a:ext cx="7632848" cy="5516880"/>
        </p:xfrm>
        <a:graphic>
          <a:graphicData uri="http://schemas.openxmlformats.org/drawingml/2006/table">
            <a:tbl>
              <a:tblPr/>
              <a:tblGrid>
                <a:gridCol w="7632848">
                  <a:extLst>
                    <a:ext uri="{9D8B030D-6E8A-4147-A177-3AD203B41FA5}">
                      <a16:colId xmlns:a16="http://schemas.microsoft.com/office/drawing/2014/main" val="20000"/>
                    </a:ext>
                  </a:extLst>
                </a:gridCol>
              </a:tblGrid>
              <a:tr h="4968552">
                <a:tc>
                  <a:txBody>
                    <a:bodyPr/>
                    <a:lstStyle/>
                    <a:p>
                      <a:pPr algn="just" fontAlgn="base"/>
                      <a:endParaRPr lang="en-US" sz="3200" dirty="0" smtClean="0">
                        <a:effectLst/>
                        <a:latin typeface="+mj-lt"/>
                      </a:endParaRPr>
                    </a:p>
                    <a:p>
                      <a:pPr algn="just" fontAlgn="base"/>
                      <a:r>
                        <a:rPr lang="vi-VN" sz="3200" dirty="0" smtClean="0">
                          <a:effectLst/>
                          <a:latin typeface="+mj-lt"/>
                        </a:rPr>
                        <a:t>Virus </a:t>
                      </a:r>
                      <a:r>
                        <a:rPr lang="vi-VN" sz="3200" dirty="0">
                          <a:effectLst/>
                          <a:latin typeface="+mj-lt"/>
                        </a:rPr>
                        <a:t>cũng có thể lây lan khi nước bọt, chất nhầy từ người bệnh rơi xuống ghế ngồi trên xe buýt, tàu lửa hay bàn ghế ở trường học. Tuy nhiên, việc đây có phải con đường lây lan không còn tùy thuộc vào thời gian virus tồn tại trên các vật dụng đó, nó có thể thay đổi tùy thuộc chủng virus, có thể từ vài giờ đến hàng tháng. Virus có thể có thể lây truyền từ người sang người trước khi họ có triệu chứng bệnh</a:t>
                      </a:r>
                      <a:r>
                        <a:rPr lang="vi-VN" sz="3200" dirty="0" smtClean="0">
                          <a:effectLst/>
                          <a:latin typeface="+mj-lt"/>
                        </a:rPr>
                        <a:t>.</a:t>
                      </a:r>
                      <a:endParaRPr lang="vi-VN" sz="3200" dirty="0">
                        <a:effectLst/>
                        <a:latin typeface="+mj-lt"/>
                      </a:endParaRPr>
                    </a:p>
                  </a:txBody>
                  <a:tcPr marT="76200" marB="76200" anchor="ctr">
                    <a:lnL>
                      <a:noFill/>
                    </a:lnL>
                    <a:lnR>
                      <a:noFill/>
                    </a:lnR>
                    <a:lnT>
                      <a:noFill/>
                    </a:lnT>
                    <a:lnB>
                      <a:noFill/>
                    </a:lnB>
                    <a:solidFill>
                      <a:srgbClr val="FFFFFF"/>
                    </a:solidFill>
                  </a:tcPr>
                </a:tc>
                <a:extLst>
                  <a:ext uri="{0D108BD9-81ED-4DB2-BD59-A6C34878D82A}">
                    <a16:rowId xmlns:a16="http://schemas.microsoft.com/office/drawing/2014/main" val="10000"/>
                  </a:ext>
                </a:extLst>
              </a:tr>
            </a:tbl>
          </a:graphicData>
        </a:graphic>
      </p:graphicFrame>
      <p:sp>
        <p:nvSpPr>
          <p:cNvPr id="7" name="Rectangle 2"/>
          <p:cNvSpPr>
            <a:spLocks noChangeArrowheads="1"/>
          </p:cNvSpPr>
          <p:nvPr/>
        </p:nvSpPr>
        <p:spPr bwMode="auto">
          <a:xfrm>
            <a:off x="1439863" y="1933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
            </a:r>
            <a:br>
              <a:rPr kumimoji="0" lang="en-US" sz="1800" b="0" i="0" u="none" strike="noStrike" cap="none" normalizeH="0" baseline="0" smtClean="0">
                <a:ln>
                  <a:noFill/>
                </a:ln>
                <a:solidFill>
                  <a:schemeClr val="tx1"/>
                </a:solidFill>
                <a:effectLst/>
                <a:latin typeface="Arial" charset="0"/>
                <a:cs typeface="Arial" charset="0"/>
              </a:rPr>
            </a:br>
            <a:endParaRPr kumimoji="0" lang="en-US" sz="18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1543988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vi-VN" sz="3800" b="1" dirty="0">
                <a:latin typeface="Times New Roman" pitchFamily="18" charset="0"/>
                <a:cs typeface="Times New Roman" pitchFamily="18" charset="0"/>
              </a:rPr>
              <a:t>LÂM SÀNG CỦA BỆNH</a:t>
            </a:r>
            <a:endParaRPr lang="en-GB" altLang="vi-VN" sz="38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329642" cy="4800600"/>
          </a:xfrm>
        </p:spPr>
        <p:txBody>
          <a:bodyPr rtlCol="0">
            <a:normAutofit fontScale="92500"/>
          </a:bodyPr>
          <a:lstStyle/>
          <a:p>
            <a:pPr algn="just" eaLnBrk="1" fontAlgn="auto" hangingPunct="1">
              <a:lnSpc>
                <a:spcPct val="150000"/>
              </a:lnSpc>
              <a:spcAft>
                <a:spcPts val="0"/>
              </a:spcAft>
              <a:buNone/>
              <a:defRPr/>
            </a:pP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Đa</a:t>
            </a:r>
            <a:r>
              <a:rPr lang="en-US" sz="3000" dirty="0" smtClean="0">
                <a:latin typeface="Times New Roman" pitchFamily="18" charset="0"/>
                <a:cs typeface="Times New Roman" pitchFamily="18" charset="0"/>
              </a:rPr>
              <a:t> </a:t>
            </a:r>
            <a:r>
              <a:rPr lang="en-US" sz="3000" dirty="0" err="1">
                <a:latin typeface="Times New Roman" pitchFamily="18" charset="0"/>
                <a:cs typeface="Times New Roman" pitchFamily="18" charset="0"/>
              </a:rPr>
              <a:t>số</a:t>
            </a:r>
            <a:r>
              <a:rPr lang="en-US" sz="3000" dirty="0">
                <a:latin typeface="Times New Roman" pitchFamily="18" charset="0"/>
                <a:cs typeface="Times New Roman" pitchFamily="18" charset="0"/>
              </a:rPr>
              <a:t> ca </a:t>
            </a:r>
            <a:r>
              <a:rPr lang="en-US" sz="3000" dirty="0" err="1">
                <a:latin typeface="Times New Roman" pitchFamily="18" charset="0"/>
                <a:cs typeface="Times New Roman" pitchFamily="18" charset="0"/>
              </a:rPr>
              <a:t>bệnh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có</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biểu</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hiện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bệnh</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nhẹ</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như</a:t>
            </a:r>
            <a:r>
              <a:rPr lang="en-US" sz="3000" dirty="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đau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nhức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đầu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sốt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trên</a:t>
            </a:r>
            <a:r>
              <a:rPr lang="en-US" sz="3000" dirty="0" smtClean="0">
                <a:latin typeface="Times New Roman" pitchFamily="18" charset="0"/>
                <a:cs typeface="Times New Roman" pitchFamily="18" charset="0"/>
              </a:rPr>
              <a:t> 38oC, ho </a:t>
            </a:r>
            <a:r>
              <a:rPr lang="en-US" sz="3000" dirty="0" err="1" smtClean="0">
                <a:latin typeface="Times New Roman" pitchFamily="18" charset="0"/>
                <a:cs typeface="Times New Roman" pitchFamily="18" charset="0"/>
              </a:rPr>
              <a:t>hoặc</a:t>
            </a:r>
            <a:r>
              <a:rPr lang="en-US" sz="3000" dirty="0" smtClean="0">
                <a:latin typeface="Times New Roman" pitchFamily="18" charset="0"/>
                <a:cs typeface="Times New Roman" pitchFamily="18" charset="0"/>
              </a:rPr>
              <a:t> </a:t>
            </a:r>
            <a:r>
              <a:rPr lang="en-US" sz="3000" dirty="0" err="1">
                <a:latin typeface="Times New Roman" pitchFamily="18" charset="0"/>
                <a:cs typeface="Times New Roman" pitchFamily="18" charset="0"/>
              </a:rPr>
              <a:t>đau</a:t>
            </a:r>
            <a:r>
              <a:rPr lang="en-US" sz="3000" dirty="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họng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chảy</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nước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mũi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khó</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thở</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Một</a:t>
            </a:r>
            <a:r>
              <a:rPr lang="en-US" sz="3000" dirty="0" smtClean="0">
                <a:latin typeface="Times New Roman" pitchFamily="18" charset="0"/>
                <a:cs typeface="Times New Roman" pitchFamily="18" charset="0"/>
              </a:rPr>
              <a:t> </a:t>
            </a:r>
            <a:r>
              <a:rPr lang="en-US" sz="3000" dirty="0" err="1">
                <a:latin typeface="Times New Roman" pitchFamily="18" charset="0"/>
                <a:cs typeface="Times New Roman" pitchFamily="18" charset="0"/>
              </a:rPr>
              <a:t>tỷ</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lệ</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không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cao</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có</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viêm</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phổi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nặng</a:t>
            </a:r>
            <a:r>
              <a:rPr lang="en-US" sz="3000" dirty="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suy</a:t>
            </a:r>
            <a:r>
              <a:rPr lang="en-US" sz="3000" dirty="0" smtClean="0">
                <a:latin typeface="Times New Roman" pitchFamily="18" charset="0"/>
                <a:cs typeface="Times New Roman" pitchFamily="18" charset="0"/>
              </a:rPr>
              <a:t> </a:t>
            </a:r>
            <a:r>
              <a:rPr lang="en-US" sz="3000" dirty="0" err="1">
                <a:latin typeface="Times New Roman" pitchFamily="18" charset="0"/>
                <a:cs typeface="Times New Roman" pitchFamily="18" charset="0"/>
              </a:rPr>
              <a:t>hô</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hấp</a:t>
            </a:r>
            <a:r>
              <a:rPr lang="en-US" sz="3000" dirty="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cấp</a:t>
            </a:r>
            <a:r>
              <a:rPr lang="en-US" sz="3000" dirty="0">
                <a:latin typeface="Times New Roman" pitchFamily="18" charset="0"/>
                <a:cs typeface="Times New Roman" pitchFamily="18" charset="0"/>
              </a:rPr>
              <a:t> </a:t>
            </a:r>
            <a:r>
              <a:rPr lang="vi-VN" altLang="vi-VN" sz="2800" dirty="0">
                <a:solidFill>
                  <a:prstClr val="black"/>
                </a:solidFill>
                <a:latin typeface="Times New Roman" pitchFamily="18" charset="0"/>
                <a:cs typeface="Times New Roman" pitchFamily="18" charset="0"/>
              </a:rPr>
              <a:t>đặc biệt ở những người có bệnh lý mạn tính, bệnh </a:t>
            </a:r>
            <a:r>
              <a:rPr lang="vi-VN" altLang="vi-VN" sz="2800" dirty="0" smtClean="0">
                <a:solidFill>
                  <a:prstClr val="black"/>
                </a:solidFill>
                <a:latin typeface="Times New Roman" pitchFamily="18" charset="0"/>
                <a:cs typeface="Times New Roman" pitchFamily="18" charset="0"/>
              </a:rPr>
              <a:t>nền</a:t>
            </a:r>
            <a:r>
              <a:rPr lang="en-US" altLang="vi-VN" sz="2800" dirty="0" smtClean="0">
                <a:solidFill>
                  <a:prstClr val="black"/>
                </a:solidFill>
                <a:latin typeface="Times New Roman" pitchFamily="18" charset="0"/>
                <a:cs typeface="Times New Roman" pitchFamily="18" charset="0"/>
              </a:rPr>
              <a:t> .  </a:t>
            </a:r>
            <a:r>
              <a:rPr lang="en-US" sz="3000" dirty="0" err="1" smtClean="0">
                <a:latin typeface="Times New Roman" pitchFamily="18" charset="0"/>
                <a:cs typeface="Times New Roman" pitchFamily="18" charset="0"/>
              </a:rPr>
              <a:t>nếu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không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điều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trị</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tích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cực</a:t>
            </a:r>
            <a:r>
              <a:rPr lang="en-US" sz="3000" smtClean="0">
                <a:latin typeface="Times New Roman" pitchFamily="18" charset="0"/>
                <a:cs typeface="Times New Roman" pitchFamily="18" charset="0"/>
              </a:rPr>
              <a:t>  </a:t>
            </a:r>
            <a:r>
              <a:rPr lang="en-GB" sz="3000" smtClean="0">
                <a:latin typeface="Times New Roman" pitchFamily="18" charset="0"/>
                <a:cs typeface="Times New Roman" pitchFamily="18" charset="0"/>
              </a:rPr>
              <a:t>  </a:t>
            </a:r>
            <a:r>
              <a:rPr lang="en-GB" sz="3000" dirty="0" err="1" smtClean="0">
                <a:latin typeface="Times New Roman" pitchFamily="18" charset="0"/>
                <a:cs typeface="Times New Roman" pitchFamily="18" charset="0"/>
              </a:rPr>
              <a:t>hợp</a:t>
            </a:r>
            <a:r>
              <a:rPr lang="en-GB" sz="3000" dirty="0" smtClean="0">
                <a:latin typeface="Times New Roman" pitchFamily="18" charset="0"/>
                <a:cs typeface="Times New Roman" pitchFamily="18" charset="0"/>
              </a:rPr>
              <a:t> </a:t>
            </a:r>
            <a:r>
              <a:rPr lang="en-GB" sz="3000" dirty="0" err="1">
                <a:latin typeface="Times New Roman" pitchFamily="18" charset="0"/>
                <a:cs typeface="Times New Roman" pitchFamily="18" charset="0"/>
              </a:rPr>
              <a:t>tử</a:t>
            </a:r>
            <a:r>
              <a:rPr lang="en-GB" sz="3000" dirty="0">
                <a:latin typeface="Times New Roman" pitchFamily="18" charset="0"/>
                <a:cs typeface="Times New Roman" pitchFamily="18" charset="0"/>
              </a:rPr>
              <a:t> </a:t>
            </a:r>
            <a:r>
              <a:rPr lang="en-GB" sz="3000" dirty="0" err="1" smtClean="0">
                <a:latin typeface="Times New Roman" pitchFamily="18" charset="0"/>
                <a:cs typeface="Times New Roman" pitchFamily="18" charset="0"/>
              </a:rPr>
              <a:t>vong</a:t>
            </a:r>
            <a:r>
              <a:rPr lang="en-GB" sz="3000" dirty="0">
                <a:latin typeface="Times New Roman" pitchFamily="18" charset="0"/>
                <a:cs typeface="Times New Roman" pitchFamily="18" charset="0"/>
              </a:rPr>
              <a:t>.</a:t>
            </a:r>
            <a:endParaRPr lang="en-GB" sz="3000" dirty="0" smtClean="0">
              <a:latin typeface="Times New Roman" pitchFamily="18" charset="0"/>
              <a:cs typeface="Times New Roman" pitchFamily="18" charset="0"/>
            </a:endParaRPr>
          </a:p>
          <a:p>
            <a:pPr algn="just" eaLnBrk="1" fontAlgn="auto" hangingPunct="1">
              <a:lnSpc>
                <a:spcPct val="150000"/>
              </a:lnSpc>
              <a:spcAft>
                <a:spcPts val="0"/>
              </a:spcAft>
              <a:buNone/>
              <a:defRPr/>
            </a:pPr>
            <a:r>
              <a:rPr lang="en-US" sz="3000" dirty="0" smtClean="0">
                <a:latin typeface="Times New Roman" pitchFamily="18" charset="0"/>
                <a:cs typeface="Times New Roman" pitchFamily="18" charset="0"/>
              </a:rPr>
              <a:t>- </a:t>
            </a:r>
            <a:r>
              <a:rPr lang="en-US" sz="3000" b="1" dirty="0" err="1" smtClean="0">
                <a:solidFill>
                  <a:srgbClr val="FF0000"/>
                </a:solidFill>
                <a:latin typeface="Times New Roman" pitchFamily="18" charset="0"/>
                <a:cs typeface="Times New Roman" pitchFamily="18" charset="0"/>
              </a:rPr>
              <a:t>Chưa</a:t>
            </a:r>
            <a:r>
              <a:rPr lang="en-US" sz="3000" b="1" dirty="0" smtClean="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có</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thuốc</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điều</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trị</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đặc</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hiệu</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và</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vắc</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xin</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phòng</a:t>
            </a:r>
            <a:r>
              <a:rPr lang="en-US" sz="3000" b="1" dirty="0">
                <a:solidFill>
                  <a:srgbClr val="FF0000"/>
                </a:solidFill>
                <a:latin typeface="Times New Roman" pitchFamily="18" charset="0"/>
                <a:cs typeface="Times New Roman" pitchFamily="18" charset="0"/>
              </a:rPr>
              <a:t> </a:t>
            </a:r>
            <a:r>
              <a:rPr lang="en-US" sz="3000" b="1" dirty="0" err="1">
                <a:solidFill>
                  <a:srgbClr val="FF0000"/>
                </a:solidFill>
                <a:latin typeface="Times New Roman" pitchFamily="18" charset="0"/>
                <a:cs typeface="Times New Roman" pitchFamily="18" charset="0"/>
              </a:rPr>
              <a:t>bệnh</a:t>
            </a:r>
            <a:r>
              <a:rPr lang="en-US" sz="3000" b="1" dirty="0">
                <a:solidFill>
                  <a:srgbClr val="FF0000"/>
                </a:solidFill>
                <a:latin typeface="Times New Roman" pitchFamily="18" charset="0"/>
                <a:cs typeface="Times New Roman" pitchFamily="18" charset="0"/>
              </a:rPr>
              <a:t>.</a:t>
            </a:r>
          </a:p>
          <a:p>
            <a:pPr eaLnBrk="1" fontAlgn="auto" hangingPunct="1">
              <a:spcAft>
                <a:spcPts val="0"/>
              </a:spcAft>
              <a:buFontTx/>
              <a:buChar char="-"/>
              <a:defRPr/>
            </a:pPr>
            <a:endParaRPr lang="en-GB" dirty="0"/>
          </a:p>
        </p:txBody>
      </p:sp>
      <p:sp>
        <p:nvSpPr>
          <p:cNvPr id="2" name="Right Arrow 1"/>
          <p:cNvSpPr/>
          <p:nvPr/>
        </p:nvSpPr>
        <p:spPr>
          <a:xfrm>
            <a:off x="5652120" y="4221088"/>
            <a:ext cx="144016"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09600" y="152400"/>
            <a:ext cx="8229600" cy="990600"/>
          </a:xfrm>
        </p:spPr>
        <p:txBody>
          <a:bodyPr/>
          <a:lstStyle/>
          <a:p>
            <a:pPr eaLnBrk="1" hangingPunct="1"/>
            <a:r>
              <a:rPr lang="pt-BR" altLang="vi-VN" sz="3500" b="1" dirty="0">
                <a:latin typeface="Times New Roman" pitchFamily="18" charset="0"/>
                <a:cs typeface="Times New Roman" pitchFamily="18" charset="0"/>
              </a:rPr>
              <a:t>ĐỊNH NGHĨA TRƯỜNG HỢP BỆNH (1)</a:t>
            </a:r>
            <a:endParaRPr lang="en-US" altLang="vi-VN" sz="3500" dirty="0">
              <a:latin typeface="Times New Roman" pitchFamily="18" charset="0"/>
              <a:cs typeface="Times New Roman" pitchFamily="18" charset="0"/>
            </a:endParaRPr>
          </a:p>
        </p:txBody>
      </p:sp>
      <p:sp>
        <p:nvSpPr>
          <p:cNvPr id="3" name="Content Placeholder 2"/>
          <p:cNvSpPr>
            <a:spLocks noGrp="1"/>
          </p:cNvSpPr>
          <p:nvPr>
            <p:ph idx="1"/>
          </p:nvPr>
        </p:nvSpPr>
        <p:spPr>
          <a:xfrm>
            <a:off x="533400" y="762000"/>
            <a:ext cx="8253442" cy="5562600"/>
          </a:xfrm>
        </p:spPr>
        <p:txBody>
          <a:bodyPr rtlCol="0">
            <a:noAutofit/>
          </a:bodyPr>
          <a:lstStyle/>
          <a:p>
            <a:pPr marL="0" indent="0" eaLnBrk="1" fontAlgn="auto" hangingPunct="1">
              <a:spcAft>
                <a:spcPts val="600"/>
              </a:spcAft>
              <a:buFont typeface="Arial" pitchFamily="34" charset="0"/>
              <a:buNone/>
              <a:defRPr/>
            </a:pPr>
            <a:endParaRPr lang="pt-BR" sz="2800" b="1" dirty="0"/>
          </a:p>
          <a:p>
            <a:pPr marL="0" indent="0" algn="just" eaLnBrk="1" fontAlgn="auto" hangingPunct="1">
              <a:spcAft>
                <a:spcPts val="600"/>
              </a:spcAft>
              <a:buFont typeface="Arial" pitchFamily="34" charset="0"/>
              <a:buNone/>
              <a:defRPr/>
            </a:pPr>
            <a:r>
              <a:rPr lang="pt-BR" sz="2800" b="1" dirty="0" err="1">
                <a:latin typeface="Times New Roman" pitchFamily="18" charset="0"/>
                <a:cs typeface="Times New Roman" pitchFamily="18" charset="0"/>
              </a:rPr>
              <a:t>Trường</a:t>
            </a:r>
            <a:r>
              <a:rPr lang="pt-BR" sz="2800" b="1" dirty="0">
                <a:latin typeface="Times New Roman" pitchFamily="18" charset="0"/>
                <a:cs typeface="Times New Roman" pitchFamily="18" charset="0"/>
              </a:rPr>
              <a:t> hợp nghi ngờ: </a:t>
            </a:r>
          </a:p>
          <a:p>
            <a:pPr marL="0" indent="0" algn="just" eaLnBrk="1" fontAlgn="auto" hangingPunct="1">
              <a:spcAft>
                <a:spcPts val="600"/>
              </a:spcAft>
              <a:buFont typeface="Arial" pitchFamily="34" charset="0"/>
              <a:buNone/>
              <a:defRPr/>
            </a:pPr>
            <a:r>
              <a:rPr lang="pt-BR" sz="2800" dirty="0" smtClean="0">
                <a:latin typeface="Times New Roman" pitchFamily="18" charset="0"/>
                <a:cs typeface="Times New Roman" pitchFamily="18" charset="0"/>
              </a:rPr>
              <a:t>- Là </a:t>
            </a:r>
            <a:r>
              <a:rPr lang="pt-BR" sz="2800" dirty="0">
                <a:latin typeface="Times New Roman" pitchFamily="18" charset="0"/>
                <a:cs typeface="Times New Roman" pitchFamily="18" charset="0"/>
              </a:rPr>
              <a:t>trường hợp nhiễm trùng đ</a:t>
            </a:r>
            <a:r>
              <a:rPr lang="vi-VN" sz="2800" dirty="0">
                <a:latin typeface="Times New Roman" pitchFamily="18" charset="0"/>
                <a:cs typeface="Times New Roman" pitchFamily="18" charset="0"/>
              </a:rPr>
              <a:t>ư</a:t>
            </a:r>
            <a:r>
              <a:rPr lang="en-GB" sz="2800" dirty="0" err="1">
                <a:latin typeface="Times New Roman" pitchFamily="18" charset="0"/>
                <a:cs typeface="Times New Roman" pitchFamily="18" charset="0"/>
              </a:rPr>
              <a:t>ờng</a:t>
            </a:r>
            <a:r>
              <a:rPr lang="en-GB" sz="2800" dirty="0">
                <a:latin typeface="Times New Roman" pitchFamily="18" charset="0"/>
                <a:cs typeface="Times New Roman" pitchFamily="18" charset="0"/>
              </a:rPr>
              <a:t> </a:t>
            </a:r>
            <a:r>
              <a:rPr lang="en-GB" sz="2800" dirty="0" err="1">
                <a:latin typeface="Times New Roman" pitchFamily="18" charset="0"/>
                <a:cs typeface="Times New Roman" pitchFamily="18" charset="0"/>
              </a:rPr>
              <a:t>hô</a:t>
            </a:r>
            <a:r>
              <a:rPr lang="en-GB" sz="2800" dirty="0">
                <a:latin typeface="Times New Roman" pitchFamily="18" charset="0"/>
                <a:cs typeface="Times New Roman" pitchFamily="18" charset="0"/>
              </a:rPr>
              <a:t> </a:t>
            </a:r>
            <a:r>
              <a:rPr lang="en-GB" sz="2800" dirty="0" err="1">
                <a:latin typeface="Times New Roman" pitchFamily="18" charset="0"/>
                <a:cs typeface="Times New Roman" pitchFamily="18" charset="0"/>
              </a:rPr>
              <a:t>hấp</a:t>
            </a:r>
            <a:r>
              <a:rPr lang="en-GB" sz="2800" dirty="0">
                <a:latin typeface="Times New Roman" pitchFamily="18" charset="0"/>
                <a:cs typeface="Times New Roman" pitchFamily="18" charset="0"/>
              </a:rPr>
              <a:t> </a:t>
            </a:r>
            <a:r>
              <a:rPr lang="en-GB" sz="2800" dirty="0" err="1">
                <a:latin typeface="Times New Roman" pitchFamily="18" charset="0"/>
                <a:cs typeface="Times New Roman" pitchFamily="18" charset="0"/>
              </a:rPr>
              <a:t>cấp</a:t>
            </a:r>
            <a:r>
              <a:rPr lang="en-GB" sz="2800" dirty="0">
                <a:latin typeface="Times New Roman" pitchFamily="18" charset="0"/>
                <a:cs typeface="Times New Roman" pitchFamily="18" charset="0"/>
              </a:rPr>
              <a:t> </a:t>
            </a:r>
            <a:r>
              <a:rPr lang="en-GB" sz="2800" dirty="0" err="1">
                <a:latin typeface="Times New Roman" pitchFamily="18" charset="0"/>
                <a:cs typeface="Times New Roman" pitchFamily="18" charset="0"/>
              </a:rPr>
              <a:t>tính</a:t>
            </a:r>
            <a:r>
              <a:rPr lang="en-GB" sz="2800" dirty="0">
                <a:latin typeface="Times New Roman" pitchFamily="18" charset="0"/>
                <a:cs typeface="Times New Roman" pitchFamily="18" charset="0"/>
              </a:rPr>
              <a:t>, </a:t>
            </a:r>
            <a:r>
              <a:rPr lang="en-GB" sz="2800" dirty="0" err="1">
                <a:latin typeface="Times New Roman" pitchFamily="18" charset="0"/>
                <a:cs typeface="Times New Roman" pitchFamily="18" charset="0"/>
              </a:rPr>
              <a:t>với</a:t>
            </a:r>
            <a:r>
              <a:rPr lang="en-GB" sz="2800" dirty="0">
                <a:latin typeface="Times New Roman" pitchFamily="18" charset="0"/>
                <a:cs typeface="Times New Roman" pitchFamily="18" charset="0"/>
              </a:rPr>
              <a:t> </a:t>
            </a:r>
            <a:r>
              <a:rPr lang="en-GB" sz="2800" dirty="0" err="1">
                <a:latin typeface="Times New Roman" pitchFamily="18" charset="0"/>
                <a:cs typeface="Times New Roman" pitchFamily="18" charset="0"/>
              </a:rPr>
              <a:t>các</a:t>
            </a:r>
            <a:r>
              <a:rPr lang="en-GB" sz="2800" dirty="0">
                <a:latin typeface="Times New Roman" pitchFamily="18" charset="0"/>
                <a:cs typeface="Times New Roman" pitchFamily="18" charset="0"/>
              </a:rPr>
              <a:t> </a:t>
            </a:r>
            <a:r>
              <a:rPr lang="en-GB" sz="2800" dirty="0" err="1">
                <a:latin typeface="Times New Roman" pitchFamily="18" charset="0"/>
                <a:cs typeface="Times New Roman" pitchFamily="18" charset="0"/>
              </a:rPr>
              <a:t>biểu</a:t>
            </a:r>
            <a:r>
              <a:rPr lang="en-GB" sz="2800" dirty="0">
                <a:latin typeface="Times New Roman" pitchFamily="18" charset="0"/>
                <a:cs typeface="Times New Roman" pitchFamily="18" charset="0"/>
              </a:rPr>
              <a:t> </a:t>
            </a:r>
            <a:r>
              <a:rPr lang="en-GB" sz="2800" dirty="0" err="1">
                <a:latin typeface="Times New Roman" pitchFamily="18" charset="0"/>
                <a:cs typeface="Times New Roman" pitchFamily="18" charset="0"/>
              </a:rPr>
              <a:t>hiện</a:t>
            </a:r>
            <a:r>
              <a:rPr lang="en-GB" sz="2800" dirty="0">
                <a:latin typeface="Times New Roman" pitchFamily="18" charset="0"/>
                <a:cs typeface="Times New Roman" pitchFamily="18" charset="0"/>
              </a:rPr>
              <a:t> </a:t>
            </a:r>
            <a:r>
              <a:rPr lang="en-GB" sz="2800" dirty="0" err="1">
                <a:latin typeface="Times New Roman" pitchFamily="18" charset="0"/>
                <a:cs typeface="Times New Roman" pitchFamily="18" charset="0"/>
              </a:rPr>
              <a:t>sốt</a:t>
            </a:r>
            <a:r>
              <a:rPr lang="en-GB" sz="2800" dirty="0">
                <a:latin typeface="Times New Roman" pitchFamily="18" charset="0"/>
                <a:cs typeface="Times New Roman" pitchFamily="18" charset="0"/>
              </a:rPr>
              <a:t>, ho, </a:t>
            </a:r>
            <a:r>
              <a:rPr lang="en-GB" sz="2800" dirty="0" err="1">
                <a:latin typeface="Times New Roman" pitchFamily="18" charset="0"/>
                <a:cs typeface="Times New Roman" pitchFamily="18" charset="0"/>
              </a:rPr>
              <a:t>có</a:t>
            </a:r>
            <a:r>
              <a:rPr lang="en-GB" sz="2800" dirty="0">
                <a:latin typeface="Times New Roman" pitchFamily="18" charset="0"/>
                <a:cs typeface="Times New Roman" pitchFamily="18" charset="0"/>
              </a:rPr>
              <a:t> </a:t>
            </a:r>
            <a:r>
              <a:rPr lang="en-GB" sz="2800" dirty="0" err="1">
                <a:latin typeface="Times New Roman" pitchFamily="18" charset="0"/>
                <a:cs typeface="Times New Roman" pitchFamily="18" charset="0"/>
              </a:rPr>
              <a:t>thể</a:t>
            </a:r>
            <a:r>
              <a:rPr lang="en-GB" sz="2800" dirty="0">
                <a:latin typeface="Times New Roman" pitchFamily="18" charset="0"/>
                <a:cs typeface="Times New Roman" pitchFamily="18" charset="0"/>
              </a:rPr>
              <a:t> </a:t>
            </a:r>
            <a:r>
              <a:rPr lang="en-GB" sz="2800" dirty="0" err="1">
                <a:latin typeface="Times New Roman" pitchFamily="18" charset="0"/>
                <a:cs typeface="Times New Roman" pitchFamily="18" charset="0"/>
              </a:rPr>
              <a:t>có</a:t>
            </a:r>
            <a:r>
              <a:rPr lang="en-GB" sz="2800" dirty="0">
                <a:latin typeface="Times New Roman" pitchFamily="18" charset="0"/>
                <a:cs typeface="Times New Roman" pitchFamily="18" charset="0"/>
              </a:rPr>
              <a:t> </a:t>
            </a:r>
            <a:r>
              <a:rPr lang="en-GB" sz="2800" dirty="0" err="1">
                <a:latin typeface="Times New Roman" pitchFamily="18" charset="0"/>
                <a:cs typeface="Times New Roman" pitchFamily="18" charset="0"/>
              </a:rPr>
              <a:t>khó</a:t>
            </a:r>
            <a:r>
              <a:rPr lang="en-GB" sz="2800" dirty="0">
                <a:latin typeface="Times New Roman" pitchFamily="18" charset="0"/>
                <a:cs typeface="Times New Roman" pitchFamily="18" charset="0"/>
              </a:rPr>
              <a:t> </a:t>
            </a:r>
            <a:r>
              <a:rPr lang="en-GB" sz="2800" dirty="0" err="1">
                <a:latin typeface="Times New Roman" pitchFamily="18" charset="0"/>
                <a:cs typeface="Times New Roman" pitchFamily="18" charset="0"/>
              </a:rPr>
              <a:t>thở</a:t>
            </a:r>
            <a:r>
              <a:rPr lang="en-GB" sz="2800" dirty="0">
                <a:latin typeface="Times New Roman" pitchFamily="18" charset="0"/>
                <a:cs typeface="Times New Roman" pitchFamily="18" charset="0"/>
              </a:rPr>
              <a:t> </a:t>
            </a:r>
            <a:r>
              <a:rPr lang="en-GB" sz="2800" dirty="0" err="1">
                <a:latin typeface="Times New Roman" pitchFamily="18" charset="0"/>
                <a:cs typeface="Times New Roman" pitchFamily="18" charset="0"/>
              </a:rPr>
              <a:t>hoặc</a:t>
            </a:r>
            <a:r>
              <a:rPr lang="en-GB" sz="2800" dirty="0">
                <a:latin typeface="Times New Roman" pitchFamily="18" charset="0"/>
                <a:cs typeface="Times New Roman" pitchFamily="18" charset="0"/>
              </a:rPr>
              <a:t> </a:t>
            </a:r>
            <a:r>
              <a:rPr lang="en-GB" sz="2800" dirty="0" err="1">
                <a:latin typeface="Times New Roman" pitchFamily="18" charset="0"/>
                <a:cs typeface="Times New Roman" pitchFamily="18" charset="0"/>
              </a:rPr>
              <a:t>viêm</a:t>
            </a:r>
            <a:r>
              <a:rPr lang="en-GB" sz="2800" dirty="0">
                <a:latin typeface="Times New Roman" pitchFamily="18" charset="0"/>
                <a:cs typeface="Times New Roman" pitchFamily="18" charset="0"/>
              </a:rPr>
              <a:t> </a:t>
            </a:r>
            <a:r>
              <a:rPr lang="en-GB" sz="2800" dirty="0" err="1">
                <a:latin typeface="Times New Roman" pitchFamily="18" charset="0"/>
                <a:cs typeface="Times New Roman" pitchFamily="18" charset="0"/>
              </a:rPr>
              <a:t>phổi</a:t>
            </a:r>
            <a:r>
              <a:rPr lang="en-GB" sz="2800" dirty="0">
                <a:latin typeface="Times New Roman" pitchFamily="18" charset="0"/>
                <a:cs typeface="Times New Roman" pitchFamily="18" charset="0"/>
              </a:rPr>
              <a:t> </a:t>
            </a:r>
            <a:r>
              <a:rPr lang="en-GB" sz="2800" dirty="0" err="1">
                <a:latin typeface="Times New Roman" pitchFamily="18" charset="0"/>
                <a:cs typeface="Times New Roman" pitchFamily="18" charset="0"/>
              </a:rPr>
              <a:t>và</a:t>
            </a:r>
            <a:r>
              <a:rPr lang="en-GB" sz="2800" dirty="0">
                <a:latin typeface="Times New Roman" pitchFamily="18" charset="0"/>
                <a:cs typeface="Times New Roman" pitchFamily="18" charset="0"/>
              </a:rPr>
              <a:t> </a:t>
            </a:r>
            <a:r>
              <a:rPr lang="en-GB" sz="2800" dirty="0" err="1">
                <a:latin typeface="Times New Roman" pitchFamily="18" charset="0"/>
                <a:cs typeface="Times New Roman" pitchFamily="18" charset="0"/>
              </a:rPr>
              <a:t>có</a:t>
            </a:r>
            <a:r>
              <a:rPr lang="en-GB" sz="2800" dirty="0">
                <a:latin typeface="Times New Roman" pitchFamily="18" charset="0"/>
                <a:cs typeface="Times New Roman" pitchFamily="18" charset="0"/>
              </a:rPr>
              <a:t> </a:t>
            </a:r>
            <a:r>
              <a:rPr lang="en-GB" sz="2800" dirty="0" err="1">
                <a:latin typeface="Times New Roman" pitchFamily="18" charset="0"/>
                <a:cs typeface="Times New Roman" pitchFamily="18" charset="0"/>
              </a:rPr>
              <a:t>một</a:t>
            </a:r>
            <a:r>
              <a:rPr lang="en-GB" sz="2800" dirty="0">
                <a:latin typeface="Times New Roman" pitchFamily="18" charset="0"/>
                <a:cs typeface="Times New Roman" pitchFamily="18" charset="0"/>
              </a:rPr>
              <a:t> </a:t>
            </a:r>
            <a:r>
              <a:rPr lang="en-GB" sz="2800" dirty="0" err="1">
                <a:latin typeface="Times New Roman" pitchFamily="18" charset="0"/>
                <a:cs typeface="Times New Roman" pitchFamily="18" charset="0"/>
              </a:rPr>
              <a:t>trong</a:t>
            </a:r>
            <a:r>
              <a:rPr lang="en-GB" sz="2800" dirty="0">
                <a:latin typeface="Times New Roman" pitchFamily="18" charset="0"/>
                <a:cs typeface="Times New Roman" pitchFamily="18" charset="0"/>
              </a:rPr>
              <a:t> </a:t>
            </a:r>
            <a:r>
              <a:rPr lang="en-GB" sz="2800" dirty="0" err="1">
                <a:latin typeface="Times New Roman" pitchFamily="18" charset="0"/>
                <a:cs typeface="Times New Roman" pitchFamily="18" charset="0"/>
              </a:rPr>
              <a:t>các</a:t>
            </a:r>
            <a:r>
              <a:rPr lang="en-GB" sz="2800" dirty="0">
                <a:latin typeface="Times New Roman" pitchFamily="18" charset="0"/>
                <a:cs typeface="Times New Roman" pitchFamily="18" charset="0"/>
              </a:rPr>
              <a:t> </a:t>
            </a:r>
            <a:r>
              <a:rPr lang="en-GB" sz="2800" dirty="0" err="1">
                <a:latin typeface="Times New Roman" pitchFamily="18" charset="0"/>
                <a:cs typeface="Times New Roman" pitchFamily="18" charset="0"/>
              </a:rPr>
              <a:t>yếu</a:t>
            </a:r>
            <a:r>
              <a:rPr lang="en-GB" sz="2800" dirty="0">
                <a:latin typeface="Times New Roman" pitchFamily="18" charset="0"/>
                <a:cs typeface="Times New Roman" pitchFamily="18" charset="0"/>
              </a:rPr>
              <a:t> </a:t>
            </a:r>
            <a:r>
              <a:rPr lang="en-GB" sz="2800" dirty="0" err="1">
                <a:latin typeface="Times New Roman" pitchFamily="18" charset="0"/>
                <a:cs typeface="Times New Roman" pitchFamily="18" charset="0"/>
              </a:rPr>
              <a:t>tố</a:t>
            </a:r>
            <a:r>
              <a:rPr lang="en-GB" sz="2800" dirty="0">
                <a:latin typeface="Times New Roman" pitchFamily="18" charset="0"/>
                <a:cs typeface="Times New Roman" pitchFamily="18" charset="0"/>
              </a:rPr>
              <a:t> </a:t>
            </a:r>
            <a:r>
              <a:rPr lang="en-GB" sz="2800" dirty="0" err="1">
                <a:latin typeface="Times New Roman" pitchFamily="18" charset="0"/>
                <a:cs typeface="Times New Roman" pitchFamily="18" charset="0"/>
              </a:rPr>
              <a:t>dịch</a:t>
            </a:r>
            <a:r>
              <a:rPr lang="en-GB" sz="2800" dirty="0">
                <a:latin typeface="Times New Roman" pitchFamily="18" charset="0"/>
                <a:cs typeface="Times New Roman" pitchFamily="18" charset="0"/>
              </a:rPr>
              <a:t> </a:t>
            </a:r>
            <a:r>
              <a:rPr lang="en-GB" sz="2800" dirty="0" err="1">
                <a:latin typeface="Times New Roman" pitchFamily="18" charset="0"/>
                <a:cs typeface="Times New Roman" pitchFamily="18" charset="0"/>
              </a:rPr>
              <a:t>tễ</a:t>
            </a:r>
            <a:r>
              <a:rPr lang="pt-BR" sz="2800" dirty="0">
                <a:latin typeface="Times New Roman" pitchFamily="18" charset="0"/>
                <a:cs typeface="Times New Roman" pitchFamily="18" charset="0"/>
              </a:rPr>
              <a:t> sau:</a:t>
            </a:r>
          </a:p>
          <a:p>
            <a:pPr algn="just">
              <a:buNone/>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tiền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sử</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đến</a:t>
            </a:r>
            <a:r>
              <a:rPr lang="en-US" sz="2800" dirty="0">
                <a:latin typeface="Times New Roman" pitchFamily="18" charset="0"/>
                <a:cs typeface="Times New Roman" pitchFamily="18" charset="0"/>
              </a:rPr>
              <a:t>/ở/</a:t>
            </a:r>
            <a:r>
              <a:rPr lang="en-US" sz="2800" dirty="0" err="1">
                <a:latin typeface="Times New Roman" pitchFamily="18" charset="0"/>
                <a:cs typeface="Times New Roman" pitchFamily="18" charset="0"/>
              </a:rPr>
              <a:t>về</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vùng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dịch</a:t>
            </a:r>
            <a:r>
              <a:rPr lang="en-US" sz="2800" dirty="0">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trong</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vòng</a:t>
            </a:r>
            <a:r>
              <a:rPr lang="en-US" sz="2800" dirty="0">
                <a:solidFill>
                  <a:srgbClr val="FF0000"/>
                </a:solidFill>
                <a:latin typeface="Times New Roman" pitchFamily="18" charset="0"/>
                <a:cs typeface="Times New Roman" pitchFamily="18" charset="0"/>
              </a:rPr>
              <a:t> 14 </a:t>
            </a:r>
            <a:r>
              <a:rPr lang="en-US" sz="2800" dirty="0" err="1">
                <a:solidFill>
                  <a:srgbClr val="FF0000"/>
                </a:solidFill>
                <a:latin typeface="Times New Roman" pitchFamily="18" charset="0"/>
                <a:cs typeface="Times New Roman" pitchFamily="18" charset="0"/>
              </a:rPr>
              <a:t>ngày</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trước</a:t>
            </a:r>
            <a:r>
              <a:rPr lang="en-US" sz="2800" dirty="0">
                <a:solidFill>
                  <a:srgbClr val="FF0000"/>
                </a:solidFill>
                <a:latin typeface="Times New Roman" pitchFamily="18" charset="0"/>
                <a:cs typeface="Times New Roman" pitchFamily="18" charset="0"/>
              </a:rPr>
              <a:t> </a:t>
            </a:r>
            <a:r>
              <a:rPr lang="en-US" sz="2800" dirty="0" err="1">
                <a:latin typeface="Times New Roman" pitchFamily="18" charset="0"/>
                <a:cs typeface="Times New Roman" pitchFamily="18" charset="0"/>
              </a:rPr>
              <a:t>khi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khởi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phát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bệnh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hoặc</a:t>
            </a:r>
            <a:r>
              <a:rPr lang="en-US" sz="2800" dirty="0">
                <a:latin typeface="Times New Roman" pitchFamily="18" charset="0"/>
                <a:cs typeface="Times New Roman" pitchFamily="18" charset="0"/>
              </a:rPr>
              <a:t>:</a:t>
            </a:r>
          </a:p>
          <a:p>
            <a:pPr algn="just">
              <a:buNone/>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Tiếp</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xúc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gần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vòng</a:t>
            </a:r>
            <a:r>
              <a:rPr lang="en-US" sz="2800" dirty="0">
                <a:latin typeface="Times New Roman" pitchFamily="18" charset="0"/>
                <a:cs typeface="Times New Roman" pitchFamily="18" charset="0"/>
              </a:rPr>
              <a:t> 2 </a:t>
            </a:r>
            <a:r>
              <a:rPr lang="en-US" sz="2800" dirty="0" err="1">
                <a:latin typeface="Times New Roman" pitchFamily="18" charset="0"/>
                <a:cs typeface="Times New Roman" pitchFamily="18" charset="0"/>
              </a:rPr>
              <a:t>mét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trường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hợp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mắc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hoặc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nghi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ngờ</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mắc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bệnh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viêm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đường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hô</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hấp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cấp</a:t>
            </a:r>
            <a:r>
              <a:rPr lang="en-US" sz="2800" dirty="0">
                <a:latin typeface="Times New Roman" pitchFamily="18" charset="0"/>
                <a:cs typeface="Times New Roman" pitchFamily="18" charset="0"/>
              </a:rPr>
              <a:t> do </a:t>
            </a:r>
            <a:r>
              <a:rPr lang="en-US" sz="2800" dirty="0" err="1">
                <a:latin typeface="Times New Roman" pitchFamily="18" charset="0"/>
                <a:cs typeface="Times New Roman" pitchFamily="18" charset="0"/>
              </a:rPr>
              <a:t>nCoV</a:t>
            </a:r>
            <a:r>
              <a:rPr lang="en-US" sz="2800" dirty="0">
                <a:latin typeface="Times New Roman" pitchFamily="18" charset="0"/>
                <a:cs typeface="Times New Roman" pitchFamily="18" charset="0"/>
              </a:rPr>
              <a:t>. </a:t>
            </a:r>
          </a:p>
          <a:p>
            <a:pPr marL="0" indent="0" eaLnBrk="1" fontAlgn="auto" hangingPunct="1">
              <a:spcAft>
                <a:spcPts val="600"/>
              </a:spcAft>
              <a:buFont typeface="Arial" pitchFamily="34" charset="0"/>
              <a:buNone/>
              <a:defRPr/>
            </a:pPr>
            <a:endParaRPr lang="pt-BR"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09600" y="-76200"/>
            <a:ext cx="8229600" cy="990600"/>
          </a:xfrm>
        </p:spPr>
        <p:txBody>
          <a:bodyPr/>
          <a:lstStyle/>
          <a:p>
            <a:pPr eaLnBrk="1" hangingPunct="1"/>
            <a:r>
              <a:rPr lang="pt-BR" altLang="vi-VN" sz="3500" b="1" dirty="0">
                <a:latin typeface="Times New Roman" pitchFamily="18" charset="0"/>
                <a:cs typeface="Times New Roman" pitchFamily="18" charset="0"/>
              </a:rPr>
              <a:t>ĐỊNH NGHĨA TRƯỜNG HỢP BỆNH (2)</a:t>
            </a:r>
            <a:endParaRPr lang="en-US" altLang="vi-VN" sz="3500" dirty="0">
              <a:latin typeface="Times New Roman" pitchFamily="18" charset="0"/>
              <a:cs typeface="Times New Roman" pitchFamily="18" charset="0"/>
            </a:endParaRPr>
          </a:p>
        </p:txBody>
      </p:sp>
      <p:sp>
        <p:nvSpPr>
          <p:cNvPr id="3" name="Content Placeholder 2"/>
          <p:cNvSpPr>
            <a:spLocks noGrp="1"/>
          </p:cNvSpPr>
          <p:nvPr>
            <p:ph idx="1"/>
          </p:nvPr>
        </p:nvSpPr>
        <p:spPr>
          <a:xfrm>
            <a:off x="533400" y="1143000"/>
            <a:ext cx="8458200" cy="5181600"/>
          </a:xfrm>
        </p:spPr>
        <p:txBody>
          <a:bodyPr rtlCol="0">
            <a:noAutofit/>
          </a:bodyPr>
          <a:lstStyle/>
          <a:p>
            <a:pPr marL="0" indent="0" algn="just" eaLnBrk="1" fontAlgn="auto" hangingPunct="1">
              <a:spcAft>
                <a:spcPts val="600"/>
              </a:spcAft>
              <a:buFont typeface="Arial" pitchFamily="34" charset="0"/>
              <a:buNone/>
              <a:defRPr/>
            </a:pPr>
            <a:r>
              <a:rPr lang="pt-BR" b="1" dirty="0">
                <a:latin typeface="Times New Roman" pitchFamily="18" charset="0"/>
                <a:cs typeface="Times New Roman" pitchFamily="18" charset="0"/>
              </a:rPr>
              <a:t>Trường hợp bệnh xác định: </a:t>
            </a:r>
          </a:p>
          <a:p>
            <a:pPr marL="0" indent="0" algn="just" eaLnBrk="1" fontAlgn="auto" hangingPunct="1">
              <a:spcAft>
                <a:spcPts val="600"/>
              </a:spcAft>
              <a:buNone/>
              <a:defRPr/>
            </a:pPr>
            <a:r>
              <a:rPr lang="en-US" sz="3600" dirty="0" err="1">
                <a:latin typeface="Times New Roman" pitchFamily="18" charset="0"/>
                <a:cs typeface="Times New Roman" pitchFamily="18" charset="0"/>
              </a:rPr>
              <a:t>Là</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trường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hợp</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bệnh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nghi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ngờ</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có</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xét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nghiệm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khẳng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định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nhiễm</a:t>
            </a:r>
            <a:r>
              <a:rPr lang="en-US" sz="3600" dirty="0">
                <a:latin typeface="Times New Roman" pitchFamily="18" charset="0"/>
                <a:cs typeface="Times New Roman" pitchFamily="18" charset="0"/>
              </a:rPr>
              <a:t> vi </a:t>
            </a:r>
            <a:r>
              <a:rPr lang="en-US" sz="3600" dirty="0" err="1">
                <a:latin typeface="Times New Roman" pitchFamily="18" charset="0"/>
                <a:cs typeface="Times New Roman" pitchFamily="18" charset="0"/>
              </a:rPr>
              <a:t>rút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nCoV</a:t>
            </a:r>
            <a:r>
              <a:rPr lang="en-US" sz="3600" dirty="0">
                <a:latin typeface="Times New Roman" pitchFamily="18" charset="0"/>
                <a:cs typeface="Times New Roman" pitchFamily="18" charset="0"/>
              </a:rPr>
              <a:t>.</a:t>
            </a:r>
          </a:p>
          <a:p>
            <a:pPr marL="0" indent="0" algn="just" eaLnBrk="1" fontAlgn="auto" hangingPunct="1">
              <a:spcAft>
                <a:spcPts val="600"/>
              </a:spcAft>
              <a:buFont typeface="Arial" pitchFamily="34" charset="0"/>
              <a:buNone/>
              <a:defRPr/>
            </a:pPr>
            <a:r>
              <a:rPr lang="en-US" dirty="0">
                <a:latin typeface="Times New Roman" pitchFamily="18" charset="0"/>
                <a:cs typeface="Times New Roman" pitchFamily="18" charset="0"/>
              </a:rPr>
              <a:t> </a:t>
            </a:r>
          </a:p>
          <a:p>
            <a:pPr marL="0" indent="0" eaLnBrk="1" fontAlgn="auto" hangingPunct="1">
              <a:spcAft>
                <a:spcPts val="600"/>
              </a:spcAft>
              <a:buFont typeface="Arial" pitchFamily="34" charset="0"/>
              <a:buNone/>
              <a:defRPr/>
            </a:pPr>
            <a:endParaRPr lang="pt-BR" dirty="0"/>
          </a:p>
        </p:txBody>
      </p:sp>
    </p:spTree>
    <p:extLst>
      <p:ext uri="{BB962C8B-B14F-4D97-AF65-F5344CB8AC3E}">
        <p14:creationId xmlns:p14="http://schemas.microsoft.com/office/powerpoint/2010/main" val="20086671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09600" y="381000"/>
            <a:ext cx="8229600" cy="990600"/>
          </a:xfrm>
        </p:spPr>
        <p:txBody>
          <a:bodyPr/>
          <a:lstStyle/>
          <a:p>
            <a:pPr eaLnBrk="1" hangingPunct="1"/>
            <a:r>
              <a:rPr lang="pt-BR" altLang="vi-VN" sz="4000" b="1" dirty="0">
                <a:latin typeface="Times New Roman" pitchFamily="18" charset="0"/>
                <a:cs typeface="Times New Roman" pitchFamily="18" charset="0"/>
              </a:rPr>
              <a:t>ĐỊNH NGHĨA Ổ</a:t>
            </a:r>
            <a:r>
              <a:rPr lang="pt-BR" altLang="vi-VN" sz="3600" b="1" dirty="0">
                <a:latin typeface="Times New Roman" pitchFamily="18" charset="0"/>
                <a:cs typeface="Times New Roman" pitchFamily="18" charset="0"/>
              </a:rPr>
              <a:t> </a:t>
            </a:r>
            <a:r>
              <a:rPr lang="pt-BR" altLang="vi-VN" sz="4000" b="1" dirty="0">
                <a:latin typeface="Times New Roman" pitchFamily="18" charset="0"/>
                <a:cs typeface="Times New Roman" pitchFamily="18" charset="0"/>
              </a:rPr>
              <a:t>DỊCH</a:t>
            </a:r>
            <a:endParaRPr lang="en-US" altLang="vi-VN" sz="4000" b="1" dirty="0">
              <a:latin typeface="Times New Roman" pitchFamily="18" charset="0"/>
              <a:cs typeface="Times New Roman" pitchFamily="18" charset="0"/>
            </a:endParaRPr>
          </a:p>
        </p:txBody>
      </p:sp>
      <p:sp>
        <p:nvSpPr>
          <p:cNvPr id="27651" name="Content Placeholder 2"/>
          <p:cNvSpPr>
            <a:spLocks noGrp="1"/>
          </p:cNvSpPr>
          <p:nvPr>
            <p:ph idx="1"/>
          </p:nvPr>
        </p:nvSpPr>
        <p:spPr>
          <a:xfrm>
            <a:off x="533400" y="1447800"/>
            <a:ext cx="8229600" cy="4800600"/>
          </a:xfrm>
        </p:spPr>
        <p:txBody>
          <a:bodyPr/>
          <a:lstStyle/>
          <a:p>
            <a:pPr algn="just" eaLnBrk="1" hangingPunct="1">
              <a:buNone/>
            </a:pPr>
            <a:r>
              <a:rPr lang="vi-VN" altLang="vi-VN" b="1" dirty="0" smtClean="0">
                <a:latin typeface="+mj-lt"/>
                <a:ea typeface="Calibri" pitchFamily="34" charset="0"/>
                <a:cs typeface="Calibri" pitchFamily="34" charset="0"/>
              </a:rPr>
              <a:t>- Ổ </a:t>
            </a:r>
            <a:r>
              <a:rPr lang="vi-VN" altLang="vi-VN" b="1" dirty="0">
                <a:latin typeface="+mj-lt"/>
                <a:ea typeface="Calibri" pitchFamily="34" charset="0"/>
                <a:cs typeface="Calibri" pitchFamily="34" charset="0"/>
              </a:rPr>
              <a:t>dịch: </a:t>
            </a:r>
            <a:endParaRPr lang="en-US" altLang="vi-VN" b="1" dirty="0">
              <a:latin typeface="+mj-lt"/>
              <a:ea typeface="Calibri" pitchFamily="34" charset="0"/>
              <a:cs typeface="Calibri" pitchFamily="34" charset="0"/>
            </a:endParaRPr>
          </a:p>
          <a:p>
            <a:pPr algn="just" eaLnBrk="1" hangingPunct="1">
              <a:spcAft>
                <a:spcPts val="1200"/>
              </a:spcAft>
              <a:buFont typeface="Arial" pitchFamily="34" charset="0"/>
              <a:buNone/>
            </a:pPr>
            <a:r>
              <a:rPr lang="en-US" altLang="vi-VN" b="1" dirty="0">
                <a:latin typeface="+mj-lt"/>
                <a:ea typeface="Calibri" pitchFamily="34" charset="0"/>
                <a:cs typeface="Calibri" pitchFamily="34" charset="0"/>
              </a:rPr>
              <a:t>	</a:t>
            </a:r>
            <a:r>
              <a:rPr lang="en-US" altLang="vi-VN" dirty="0" err="1">
                <a:latin typeface="+mj-lt"/>
              </a:rPr>
              <a:t>Một</a:t>
            </a:r>
            <a:r>
              <a:rPr lang="en-US" altLang="vi-VN" dirty="0">
                <a:latin typeface="+mj-lt"/>
              </a:rPr>
              <a:t> </a:t>
            </a:r>
            <a:r>
              <a:rPr lang="en-US" altLang="vi-VN" dirty="0" err="1">
                <a:latin typeface="+mj-lt"/>
              </a:rPr>
              <a:t>nơi</a:t>
            </a:r>
            <a:r>
              <a:rPr lang="en-US" altLang="vi-VN" dirty="0">
                <a:latin typeface="+mj-lt"/>
              </a:rPr>
              <a:t> (</a:t>
            </a:r>
            <a:r>
              <a:rPr lang="en-US" altLang="vi-VN" dirty="0" err="1">
                <a:latin typeface="+mj-lt"/>
              </a:rPr>
              <a:t>thôn</a:t>
            </a:r>
            <a:r>
              <a:rPr lang="en-US" altLang="vi-VN" dirty="0">
                <a:latin typeface="+mj-lt"/>
              </a:rPr>
              <a:t>, </a:t>
            </a:r>
            <a:r>
              <a:rPr lang="en-US" altLang="vi-VN" dirty="0" err="1">
                <a:latin typeface="+mj-lt"/>
              </a:rPr>
              <a:t>xóm</a:t>
            </a:r>
            <a:r>
              <a:rPr lang="en-US" altLang="vi-VN" dirty="0">
                <a:latin typeface="+mj-lt"/>
              </a:rPr>
              <a:t>, </a:t>
            </a:r>
            <a:r>
              <a:rPr lang="en-US" altLang="vi-VN" dirty="0" err="1">
                <a:latin typeface="+mj-lt"/>
              </a:rPr>
              <a:t>đội</a:t>
            </a:r>
            <a:r>
              <a:rPr lang="en-US" altLang="vi-VN" dirty="0">
                <a:latin typeface="+mj-lt"/>
              </a:rPr>
              <a:t>/</a:t>
            </a:r>
            <a:r>
              <a:rPr lang="en-US" altLang="vi-VN" dirty="0" err="1">
                <a:latin typeface="+mj-lt"/>
              </a:rPr>
              <a:t>tổ</a:t>
            </a:r>
            <a:r>
              <a:rPr lang="en-US" altLang="vi-VN" dirty="0">
                <a:latin typeface="+mj-lt"/>
              </a:rPr>
              <a:t> </a:t>
            </a:r>
            <a:r>
              <a:rPr lang="en-US" altLang="vi-VN" dirty="0" err="1">
                <a:latin typeface="+mj-lt"/>
              </a:rPr>
              <a:t>dân</a:t>
            </a:r>
            <a:r>
              <a:rPr lang="en-US" altLang="vi-VN" dirty="0">
                <a:latin typeface="+mj-lt"/>
              </a:rPr>
              <a:t> </a:t>
            </a:r>
            <a:r>
              <a:rPr lang="en-US" altLang="vi-VN" dirty="0" err="1">
                <a:latin typeface="+mj-lt"/>
              </a:rPr>
              <a:t>phố</a:t>
            </a:r>
            <a:r>
              <a:rPr lang="en-US" altLang="vi-VN" dirty="0">
                <a:latin typeface="+mj-lt"/>
              </a:rPr>
              <a:t>/</a:t>
            </a:r>
            <a:r>
              <a:rPr lang="en-US" altLang="vi-VN" dirty="0" err="1">
                <a:latin typeface="+mj-lt"/>
              </a:rPr>
              <a:t>đơn</a:t>
            </a:r>
            <a:r>
              <a:rPr lang="en-US" altLang="vi-VN" dirty="0">
                <a:latin typeface="+mj-lt"/>
              </a:rPr>
              <a:t> </a:t>
            </a:r>
            <a:r>
              <a:rPr lang="en-US" altLang="vi-VN" dirty="0" err="1">
                <a:latin typeface="+mj-lt"/>
              </a:rPr>
              <a:t>vị</a:t>
            </a:r>
            <a:r>
              <a:rPr lang="en-US" altLang="vi-VN" dirty="0">
                <a:latin typeface="+mj-lt"/>
              </a:rPr>
              <a:t>…) </a:t>
            </a:r>
            <a:r>
              <a:rPr lang="en-US" altLang="vi-VN" dirty="0" err="1">
                <a:latin typeface="+mj-lt"/>
              </a:rPr>
              <a:t>ghi</a:t>
            </a:r>
            <a:r>
              <a:rPr lang="en-US" altLang="vi-VN" dirty="0">
                <a:latin typeface="+mj-lt"/>
              </a:rPr>
              <a:t> </a:t>
            </a:r>
            <a:r>
              <a:rPr lang="en-US" altLang="vi-VN" dirty="0" err="1">
                <a:latin typeface="+mj-lt"/>
              </a:rPr>
              <a:t>nhận</a:t>
            </a:r>
            <a:r>
              <a:rPr lang="en-US" altLang="vi-VN" dirty="0">
                <a:latin typeface="+mj-lt"/>
              </a:rPr>
              <a:t> 1 </a:t>
            </a:r>
            <a:r>
              <a:rPr lang="en-US" altLang="vi-VN" dirty="0" err="1">
                <a:latin typeface="+mj-lt"/>
              </a:rPr>
              <a:t>trường</a:t>
            </a:r>
            <a:r>
              <a:rPr lang="en-US" altLang="vi-VN" dirty="0">
                <a:latin typeface="+mj-lt"/>
              </a:rPr>
              <a:t> </a:t>
            </a:r>
            <a:r>
              <a:rPr lang="en-US" altLang="vi-VN" dirty="0" err="1">
                <a:latin typeface="+mj-lt"/>
              </a:rPr>
              <a:t>hợp</a:t>
            </a:r>
            <a:r>
              <a:rPr lang="en-US" altLang="vi-VN" dirty="0">
                <a:latin typeface="+mj-lt"/>
              </a:rPr>
              <a:t> </a:t>
            </a:r>
            <a:r>
              <a:rPr lang="en-US" altLang="vi-VN" dirty="0" err="1">
                <a:latin typeface="+mj-lt"/>
              </a:rPr>
              <a:t>xác</a:t>
            </a:r>
            <a:r>
              <a:rPr lang="en-US" altLang="vi-VN" dirty="0">
                <a:latin typeface="+mj-lt"/>
              </a:rPr>
              <a:t> </a:t>
            </a:r>
            <a:r>
              <a:rPr lang="en-US" altLang="vi-VN" dirty="0" err="1">
                <a:latin typeface="+mj-lt"/>
              </a:rPr>
              <a:t>định</a:t>
            </a:r>
            <a:r>
              <a:rPr lang="en-US" altLang="vi-VN" dirty="0">
                <a:latin typeface="+mj-lt"/>
              </a:rPr>
              <a:t> </a:t>
            </a:r>
            <a:r>
              <a:rPr lang="en-US" altLang="vi-VN" dirty="0" err="1">
                <a:latin typeface="+mj-lt"/>
              </a:rPr>
              <a:t>trở</a:t>
            </a:r>
            <a:r>
              <a:rPr lang="en-US" altLang="vi-VN" dirty="0">
                <a:latin typeface="+mj-lt"/>
              </a:rPr>
              <a:t> </a:t>
            </a:r>
            <a:r>
              <a:rPr lang="en-US" altLang="vi-VN" dirty="0" err="1">
                <a:latin typeface="+mj-lt"/>
              </a:rPr>
              <a:t>lên</a:t>
            </a:r>
            <a:r>
              <a:rPr lang="en-US" altLang="vi-VN" dirty="0">
                <a:latin typeface="+mj-lt"/>
              </a:rPr>
              <a:t>.</a:t>
            </a:r>
            <a:endParaRPr lang="pt-BR" altLang="vi-VN" dirty="0">
              <a:latin typeface="+mj-lt"/>
              <a:ea typeface="Calibri" pitchFamily="34" charset="0"/>
              <a:cs typeface="Calibri" pitchFamily="34" charset="0"/>
            </a:endParaRPr>
          </a:p>
          <a:p>
            <a:pPr algn="just" eaLnBrk="1" hangingPunct="1">
              <a:buNone/>
            </a:pPr>
            <a:r>
              <a:rPr lang="vi-VN" altLang="vi-VN" b="1" dirty="0" smtClean="0">
                <a:latin typeface="+mj-lt"/>
              </a:rPr>
              <a:t>- </a:t>
            </a:r>
            <a:r>
              <a:rPr lang="pt-BR" altLang="vi-VN" b="1" dirty="0" smtClean="0">
                <a:latin typeface="+mj-lt"/>
              </a:rPr>
              <a:t>Ổ </a:t>
            </a:r>
            <a:r>
              <a:rPr lang="pt-BR" altLang="vi-VN" b="1" dirty="0">
                <a:latin typeface="+mj-lt"/>
              </a:rPr>
              <a:t>dịch chấm dứt:</a:t>
            </a:r>
            <a:r>
              <a:rPr lang="pt-BR" altLang="vi-VN" dirty="0">
                <a:latin typeface="+mj-lt"/>
              </a:rPr>
              <a:t> </a:t>
            </a:r>
          </a:p>
          <a:p>
            <a:pPr algn="just" eaLnBrk="1" hangingPunct="1">
              <a:buFont typeface="Arial" pitchFamily="34" charset="0"/>
              <a:buNone/>
            </a:pPr>
            <a:r>
              <a:rPr lang="pt-BR" altLang="vi-VN" dirty="0">
                <a:latin typeface="+mj-lt"/>
              </a:rPr>
              <a:t>	</a:t>
            </a:r>
            <a:r>
              <a:rPr lang="en-US" altLang="vi-VN" dirty="0" err="1">
                <a:latin typeface="+mj-lt"/>
              </a:rPr>
              <a:t>Khi</a:t>
            </a:r>
            <a:r>
              <a:rPr lang="en-US" altLang="vi-VN" dirty="0">
                <a:latin typeface="+mj-lt"/>
              </a:rPr>
              <a:t> </a:t>
            </a:r>
            <a:r>
              <a:rPr lang="en-US" altLang="vi-VN" dirty="0" err="1">
                <a:latin typeface="+mj-lt"/>
              </a:rPr>
              <a:t>không</a:t>
            </a:r>
            <a:r>
              <a:rPr lang="en-US" altLang="vi-VN" dirty="0">
                <a:latin typeface="+mj-lt"/>
              </a:rPr>
              <a:t> </a:t>
            </a:r>
            <a:r>
              <a:rPr lang="en-US" altLang="vi-VN" dirty="0" err="1">
                <a:latin typeface="+mj-lt"/>
              </a:rPr>
              <a:t>ghi</a:t>
            </a:r>
            <a:r>
              <a:rPr lang="en-US" altLang="vi-VN" dirty="0">
                <a:latin typeface="+mj-lt"/>
              </a:rPr>
              <a:t> </a:t>
            </a:r>
            <a:r>
              <a:rPr lang="en-US" altLang="vi-VN" dirty="0" err="1">
                <a:latin typeface="+mj-lt"/>
              </a:rPr>
              <a:t>nhận</a:t>
            </a:r>
            <a:r>
              <a:rPr lang="en-US" altLang="vi-VN" dirty="0">
                <a:latin typeface="+mj-lt"/>
              </a:rPr>
              <a:t> </a:t>
            </a:r>
            <a:r>
              <a:rPr lang="en-US" altLang="vi-VN" dirty="0" err="1">
                <a:latin typeface="+mj-lt"/>
              </a:rPr>
              <a:t>trường</a:t>
            </a:r>
            <a:r>
              <a:rPr lang="en-US" altLang="vi-VN" dirty="0">
                <a:latin typeface="+mj-lt"/>
              </a:rPr>
              <a:t> </a:t>
            </a:r>
            <a:r>
              <a:rPr lang="en-US" altLang="vi-VN" dirty="0" err="1">
                <a:latin typeface="+mj-lt"/>
              </a:rPr>
              <a:t>hợp</a:t>
            </a:r>
            <a:r>
              <a:rPr lang="en-US" altLang="vi-VN" dirty="0">
                <a:latin typeface="+mj-lt"/>
              </a:rPr>
              <a:t> </a:t>
            </a:r>
            <a:r>
              <a:rPr lang="en-US" altLang="vi-VN" dirty="0" err="1">
                <a:latin typeface="+mj-lt"/>
              </a:rPr>
              <a:t>mắc</a:t>
            </a:r>
            <a:r>
              <a:rPr lang="en-US" altLang="vi-VN" dirty="0">
                <a:latin typeface="+mj-lt"/>
              </a:rPr>
              <a:t> </a:t>
            </a:r>
            <a:r>
              <a:rPr lang="en-US" altLang="vi-VN" dirty="0" err="1">
                <a:latin typeface="+mj-lt"/>
              </a:rPr>
              <a:t>mới</a:t>
            </a:r>
            <a:r>
              <a:rPr lang="en-US" altLang="vi-VN" dirty="0">
                <a:latin typeface="+mj-lt"/>
              </a:rPr>
              <a:t> </a:t>
            </a:r>
            <a:r>
              <a:rPr lang="en-US" altLang="vi-VN" b="1" dirty="0" err="1">
                <a:solidFill>
                  <a:srgbClr val="FF0000"/>
                </a:solidFill>
                <a:latin typeface="+mj-lt"/>
              </a:rPr>
              <a:t>trong</a:t>
            </a:r>
            <a:r>
              <a:rPr lang="en-US" altLang="vi-VN" b="1" dirty="0">
                <a:solidFill>
                  <a:srgbClr val="FF0000"/>
                </a:solidFill>
                <a:latin typeface="+mj-lt"/>
              </a:rPr>
              <a:t> </a:t>
            </a:r>
            <a:r>
              <a:rPr lang="en-US" altLang="vi-VN" b="1" dirty="0" err="1">
                <a:solidFill>
                  <a:srgbClr val="FF0000"/>
                </a:solidFill>
                <a:latin typeface="+mj-lt"/>
              </a:rPr>
              <a:t>vòng</a:t>
            </a:r>
            <a:r>
              <a:rPr lang="en-US" altLang="vi-VN" b="1" dirty="0">
                <a:solidFill>
                  <a:srgbClr val="FF0000"/>
                </a:solidFill>
                <a:latin typeface="+mj-lt"/>
              </a:rPr>
              <a:t> </a:t>
            </a:r>
            <a:r>
              <a:rPr lang="en-US" altLang="vi-VN" b="1" i="1" dirty="0">
                <a:solidFill>
                  <a:srgbClr val="FF0000"/>
                </a:solidFill>
                <a:latin typeface="+mj-lt"/>
              </a:rPr>
              <a:t>21 </a:t>
            </a:r>
            <a:r>
              <a:rPr lang="en-US" altLang="vi-VN" b="1" i="1" dirty="0" err="1">
                <a:solidFill>
                  <a:srgbClr val="FF0000"/>
                </a:solidFill>
                <a:latin typeface="+mj-lt"/>
              </a:rPr>
              <a:t>ngày</a:t>
            </a:r>
            <a:r>
              <a:rPr lang="en-US" altLang="vi-VN" b="1" i="1" dirty="0">
                <a:latin typeface="+mj-lt"/>
              </a:rPr>
              <a:t> </a:t>
            </a:r>
            <a:r>
              <a:rPr lang="en-US" altLang="vi-VN" dirty="0" err="1">
                <a:latin typeface="+mj-lt"/>
              </a:rPr>
              <a:t>kể</a:t>
            </a:r>
            <a:r>
              <a:rPr lang="en-US" altLang="vi-VN" dirty="0">
                <a:latin typeface="+mj-lt"/>
              </a:rPr>
              <a:t> </a:t>
            </a:r>
            <a:r>
              <a:rPr lang="en-US" altLang="vi-VN" dirty="0" err="1">
                <a:latin typeface="+mj-lt"/>
              </a:rPr>
              <a:t>từ</a:t>
            </a:r>
            <a:r>
              <a:rPr lang="en-US" altLang="vi-VN" dirty="0">
                <a:latin typeface="+mj-lt"/>
              </a:rPr>
              <a:t> </a:t>
            </a:r>
            <a:r>
              <a:rPr lang="en-US" altLang="vi-VN" dirty="0" err="1">
                <a:latin typeface="+mj-lt"/>
              </a:rPr>
              <a:t>ngày</a:t>
            </a:r>
            <a:r>
              <a:rPr lang="en-US" altLang="vi-VN" dirty="0">
                <a:latin typeface="+mj-lt"/>
              </a:rPr>
              <a:t> </a:t>
            </a:r>
            <a:r>
              <a:rPr lang="en-US" altLang="vi-VN" dirty="0" err="1">
                <a:latin typeface="+mj-lt"/>
              </a:rPr>
              <a:t>khởi</a:t>
            </a:r>
            <a:r>
              <a:rPr lang="en-US" altLang="vi-VN" dirty="0">
                <a:latin typeface="+mj-lt"/>
              </a:rPr>
              <a:t> </a:t>
            </a:r>
            <a:r>
              <a:rPr lang="en-US" altLang="vi-VN" dirty="0" err="1">
                <a:latin typeface="+mj-lt"/>
              </a:rPr>
              <a:t>phát</a:t>
            </a:r>
            <a:r>
              <a:rPr lang="en-US" altLang="vi-VN" dirty="0">
                <a:latin typeface="+mj-lt"/>
              </a:rPr>
              <a:t> </a:t>
            </a:r>
            <a:r>
              <a:rPr lang="en-US" altLang="vi-VN" dirty="0" err="1">
                <a:latin typeface="+mj-lt"/>
              </a:rPr>
              <a:t>trường</a:t>
            </a:r>
            <a:r>
              <a:rPr lang="en-US" altLang="vi-VN" dirty="0">
                <a:latin typeface="+mj-lt"/>
              </a:rPr>
              <a:t> </a:t>
            </a:r>
            <a:r>
              <a:rPr lang="en-US" altLang="vi-VN" dirty="0" err="1">
                <a:latin typeface="+mj-lt"/>
              </a:rPr>
              <a:t>hợp</a:t>
            </a:r>
            <a:r>
              <a:rPr lang="en-US" altLang="vi-VN" dirty="0">
                <a:latin typeface="+mj-lt"/>
              </a:rPr>
              <a:t> </a:t>
            </a:r>
            <a:r>
              <a:rPr lang="en-US" altLang="vi-VN" dirty="0" err="1">
                <a:latin typeface="+mj-lt"/>
              </a:rPr>
              <a:t>bệnh</a:t>
            </a:r>
            <a:r>
              <a:rPr lang="en-US" altLang="vi-VN" dirty="0">
                <a:latin typeface="+mj-lt"/>
              </a:rPr>
              <a:t> </a:t>
            </a:r>
            <a:r>
              <a:rPr lang="en-US" altLang="vi-VN" dirty="0" err="1">
                <a:latin typeface="+mj-lt"/>
              </a:rPr>
              <a:t>gần</a:t>
            </a:r>
            <a:r>
              <a:rPr lang="en-US" altLang="vi-VN" dirty="0">
                <a:latin typeface="+mj-lt"/>
              </a:rPr>
              <a:t> </a:t>
            </a:r>
            <a:r>
              <a:rPr lang="en-US" altLang="vi-VN" dirty="0" err="1">
                <a:latin typeface="+mj-lt"/>
              </a:rPr>
              <a:t>nhất</a:t>
            </a:r>
            <a:r>
              <a:rPr lang="en-US" altLang="vi-VN" dirty="0">
                <a:latin typeface="+mj-lt"/>
              </a:rPr>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539552" y="1196752"/>
            <a:ext cx="8229600" cy="5400600"/>
          </a:xfrm>
        </p:spPr>
        <p:txBody>
          <a:bodyPr/>
          <a:lstStyle/>
          <a:p>
            <a:pPr algn="just" eaLnBrk="1" hangingPunct="1">
              <a:buFont typeface="Arial" pitchFamily="34" charset="0"/>
              <a:buNone/>
            </a:pPr>
            <a:r>
              <a:rPr lang="pt-BR" altLang="vi-VN" sz="2800" b="1" dirty="0" smtClean="0">
                <a:latin typeface="Times New Roman" pitchFamily="18" charset="0"/>
                <a:cs typeface="Times New Roman" pitchFamily="18" charset="0"/>
              </a:rPr>
              <a:t>1. Ng</a:t>
            </a:r>
            <a:r>
              <a:rPr lang="vi-VN" altLang="vi-VN" sz="2800" b="1" dirty="0">
                <a:latin typeface="Times New Roman" pitchFamily="18" charset="0"/>
                <a:cs typeface="Times New Roman" pitchFamily="18" charset="0"/>
              </a:rPr>
              <a:t>ư</a:t>
            </a:r>
            <a:r>
              <a:rPr lang="en-GB" altLang="vi-VN" sz="2800" b="1" dirty="0" err="1">
                <a:latin typeface="Times New Roman" pitchFamily="18" charset="0"/>
                <a:cs typeface="Times New Roman" pitchFamily="18" charset="0"/>
              </a:rPr>
              <a:t>ời</a:t>
            </a:r>
            <a:r>
              <a:rPr lang="en-GB" altLang="vi-VN" sz="2800" b="1" dirty="0">
                <a:latin typeface="Times New Roman" pitchFamily="18" charset="0"/>
                <a:cs typeface="Times New Roman" pitchFamily="18" charset="0"/>
              </a:rPr>
              <a:t> </a:t>
            </a:r>
            <a:r>
              <a:rPr lang="en-GB" altLang="vi-VN" sz="2800" b="1" dirty="0" err="1">
                <a:latin typeface="Times New Roman" pitchFamily="18" charset="0"/>
                <a:cs typeface="Times New Roman" pitchFamily="18" charset="0"/>
              </a:rPr>
              <a:t>tiếp</a:t>
            </a:r>
            <a:r>
              <a:rPr lang="en-GB" altLang="vi-VN" sz="2800" b="1" dirty="0">
                <a:latin typeface="Times New Roman" pitchFamily="18" charset="0"/>
                <a:cs typeface="Times New Roman" pitchFamily="18" charset="0"/>
              </a:rPr>
              <a:t> </a:t>
            </a:r>
            <a:r>
              <a:rPr lang="pt-BR" altLang="vi-VN" sz="2800" b="1" dirty="0">
                <a:latin typeface="Times New Roman" pitchFamily="18" charset="0"/>
                <a:cs typeface="Times New Roman" pitchFamily="18" charset="0"/>
              </a:rPr>
              <a:t>xúc gần bao gồm</a:t>
            </a:r>
            <a:r>
              <a:rPr lang="pt-BR" altLang="vi-VN" sz="2800" dirty="0">
                <a:latin typeface="Times New Roman" pitchFamily="18" charset="0"/>
                <a:cs typeface="Times New Roman" pitchFamily="18" charset="0"/>
              </a:rPr>
              <a:t>:</a:t>
            </a:r>
            <a:r>
              <a:rPr lang="pt-BR" altLang="vi-VN" sz="2800" u="sng" dirty="0">
                <a:latin typeface="Times New Roman" pitchFamily="18" charset="0"/>
                <a:cs typeface="Times New Roman" pitchFamily="18" charset="0"/>
              </a:rPr>
              <a:t> </a:t>
            </a:r>
          </a:p>
          <a:p>
            <a:pPr algn="just">
              <a:buNone/>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Nhân</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viên</a:t>
            </a:r>
            <a:r>
              <a:rPr lang="en-US" sz="2800" dirty="0">
                <a:latin typeface="Times New Roman" pitchFamily="18" charset="0"/>
                <a:cs typeface="Times New Roman" pitchFamily="18" charset="0"/>
              </a:rPr>
              <a:t> Y </a:t>
            </a:r>
            <a:r>
              <a:rPr lang="en-US" sz="2800" dirty="0" err="1">
                <a:latin typeface="Times New Roman" pitchFamily="18" charset="0"/>
                <a:cs typeface="Times New Roman" pitchFamily="18" charset="0"/>
              </a:rPr>
              <a:t>tế</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trực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tiếp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chăm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sóc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điều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trị</a:t>
            </a:r>
            <a:r>
              <a:rPr lang="en-US" sz="2800" dirty="0">
                <a:latin typeface="Times New Roman" pitchFamily="18" charset="0"/>
                <a:cs typeface="Times New Roman" pitchFamily="18" charset="0"/>
              </a:rPr>
              <a:t> ca </a:t>
            </a:r>
            <a:r>
              <a:rPr lang="en-US" sz="2800" dirty="0" err="1">
                <a:latin typeface="Times New Roman" pitchFamily="18" charset="0"/>
                <a:cs typeface="Times New Roman" pitchFamily="18" charset="0"/>
              </a:rPr>
              <a:t>bệnh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định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viên</a:t>
            </a:r>
            <a:r>
              <a:rPr lang="en-US" sz="2800" dirty="0">
                <a:latin typeface="Times New Roman" pitchFamily="18" charset="0"/>
                <a:cs typeface="Times New Roman" pitchFamily="18" charset="0"/>
              </a:rPr>
              <a:t> Y </a:t>
            </a:r>
            <a:r>
              <a:rPr lang="en-US" sz="2800" dirty="0" err="1">
                <a:latin typeface="Times New Roman" pitchFamily="18" charset="0"/>
                <a:cs typeface="Times New Roman" pitchFamily="18" charset="0"/>
              </a:rPr>
              <a:t>tế</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phục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vụ</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tiền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sử</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tiếp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xúc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với</a:t>
            </a:r>
            <a:r>
              <a:rPr lang="en-US" sz="2800" dirty="0">
                <a:latin typeface="Times New Roman" pitchFamily="18" charset="0"/>
                <a:cs typeface="Times New Roman" pitchFamily="18" charset="0"/>
              </a:rPr>
              <a:t> ca </a:t>
            </a:r>
            <a:r>
              <a:rPr lang="en-US" sz="2800" dirty="0" err="1">
                <a:latin typeface="Times New Roman" pitchFamily="18" charset="0"/>
                <a:cs typeface="Times New Roman" pitchFamily="18" charset="0"/>
              </a:rPr>
              <a:t>bệnh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định</a:t>
            </a:r>
            <a:r>
              <a:rPr lang="en-US" sz="2800" dirty="0">
                <a:latin typeface="Times New Roman" pitchFamily="18" charset="0"/>
                <a:cs typeface="Times New Roman" pitchFamily="18" charset="0"/>
              </a:rPr>
              <a:t>/</a:t>
            </a:r>
            <a:r>
              <a:rPr lang="en-US" sz="2800" dirty="0" err="1">
                <a:latin typeface="Times New Roman" pitchFamily="18" charset="0"/>
                <a:cs typeface="Times New Roman" pitchFamily="18" charset="0"/>
              </a:rPr>
              <a:t>phòng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điều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trị</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bệnh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định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việc</a:t>
            </a:r>
            <a:r>
              <a:rPr lang="en-US" sz="2800" dirty="0">
                <a:latin typeface="Times New Roman" pitchFamily="18" charset="0"/>
                <a:cs typeface="Times New Roman" pitchFamily="18" charset="0"/>
              </a:rPr>
              <a:t>. </a:t>
            </a:r>
          </a:p>
          <a:p>
            <a:pPr algn="just">
              <a:buNone/>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cùng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việc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khoảng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gần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hoặc</a:t>
            </a:r>
            <a:r>
              <a:rPr lang="en-US" sz="2800" dirty="0">
                <a:latin typeface="Times New Roman" pitchFamily="18" charset="0"/>
                <a:cs typeface="Times New Roman" pitchFamily="18" charset="0"/>
              </a:rPr>
              <a:t> ở </a:t>
            </a:r>
            <a:r>
              <a:rPr lang="en-US" sz="2800" dirty="0" err="1">
                <a:latin typeface="Times New Roman" pitchFamily="18" charset="0"/>
                <a:cs typeface="Times New Roman" pitchFamily="18" charset="0"/>
              </a:rPr>
              <a:t>cùng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phòng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việc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trường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hợp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bệnh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định</a:t>
            </a:r>
            <a:r>
              <a:rPr lang="en-US" sz="2800" dirty="0">
                <a:latin typeface="Times New Roman" pitchFamily="18" charset="0"/>
                <a:cs typeface="Times New Roman" pitchFamily="18" charset="0"/>
              </a:rPr>
              <a:t>.</a:t>
            </a:r>
          </a:p>
          <a:p>
            <a:pPr algn="just">
              <a:buNone/>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ngồi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cùng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hàng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hoặc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trước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sau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hai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hàng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ghế</a:t>
            </a:r>
            <a:r>
              <a:rPr lang="en-US" sz="2800" dirty="0">
                <a:latin typeface="Times New Roman" pitchFamily="18" charset="0"/>
                <a:cs typeface="Times New Roman" pitchFamily="18" charset="0"/>
              </a:rPr>
              <a:t> (2 </a:t>
            </a:r>
            <a:r>
              <a:rPr lang="en-US" sz="2800" dirty="0" err="1">
                <a:latin typeface="Times New Roman" pitchFamily="18" charset="0"/>
                <a:cs typeface="Times New Roman" pitchFamily="18" charset="0"/>
              </a:rPr>
              <a:t>mét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cùng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một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chuyến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xe</a:t>
            </a:r>
            <a:r>
              <a:rPr lang="en-US" sz="2800" dirty="0">
                <a:latin typeface="Times New Roman" pitchFamily="18" charset="0"/>
                <a:cs typeface="Times New Roman" pitchFamily="18" charset="0"/>
              </a:rPr>
              <a:t>/toa </a:t>
            </a:r>
            <a:r>
              <a:rPr lang="en-US" sz="2800" dirty="0" err="1">
                <a:latin typeface="Times New Roman" pitchFamily="18" charset="0"/>
                <a:cs typeface="Times New Roman" pitchFamily="18" charset="0"/>
              </a:rPr>
              <a:t>tàu</a:t>
            </a:r>
            <a:r>
              <a:rPr lang="en-US" sz="2800" dirty="0">
                <a:latin typeface="Times New Roman" pitchFamily="18" charset="0"/>
                <a:cs typeface="Times New Roman" pitchFamily="18" charset="0"/>
              </a:rPr>
              <a:t>/</a:t>
            </a:r>
            <a:r>
              <a:rPr lang="en-US" sz="2800" dirty="0" err="1">
                <a:latin typeface="Times New Roman" pitchFamily="18" charset="0"/>
                <a:cs typeface="Times New Roman" pitchFamily="18" charset="0"/>
              </a:rPr>
              <a:t>máy</a:t>
            </a:r>
            <a:r>
              <a:rPr lang="en-US" sz="2800" dirty="0">
                <a:latin typeface="Times New Roman" pitchFamily="18" charset="0"/>
                <a:cs typeface="Times New Roman" pitchFamily="18" charset="0"/>
              </a:rPr>
              <a:t> bay </a:t>
            </a:r>
            <a:r>
              <a:rPr lang="en-US" sz="2800" dirty="0" err="1">
                <a:latin typeface="Times New Roman" pitchFamily="18" charset="0"/>
                <a:cs typeface="Times New Roman" pitchFamily="18" charset="0"/>
              </a:rPr>
              <a:t>với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trường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hợp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bệnh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định</a:t>
            </a:r>
            <a:r>
              <a:rPr lang="en-US" sz="2800" dirty="0">
                <a:latin typeface="Times New Roman" pitchFamily="18" charset="0"/>
                <a:cs typeface="Times New Roman" pitchFamily="18" charset="0"/>
              </a:rPr>
              <a:t>.</a:t>
            </a:r>
          </a:p>
          <a:p>
            <a:pPr algn="just">
              <a:buNone/>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sống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cùng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trường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hợp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bệnh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định</a:t>
            </a:r>
            <a:r>
              <a:rPr lang="en-US" sz="2800" dirty="0">
                <a:latin typeface="Times New Roman" pitchFamily="18" charset="0"/>
                <a:cs typeface="Times New Roman" pitchFamily="18" charset="0"/>
              </a:rPr>
              <a:t>.</a:t>
            </a:r>
          </a:p>
        </p:txBody>
      </p:sp>
      <p:sp>
        <p:nvSpPr>
          <p:cNvPr id="24579" name="Title 1"/>
          <p:cNvSpPr>
            <a:spLocks noGrp="1"/>
          </p:cNvSpPr>
          <p:nvPr>
            <p:ph type="title"/>
          </p:nvPr>
        </p:nvSpPr>
        <p:spPr>
          <a:xfrm>
            <a:off x="609600" y="381000"/>
            <a:ext cx="8229600" cy="990600"/>
          </a:xfrm>
        </p:spPr>
        <p:txBody>
          <a:bodyPr/>
          <a:lstStyle/>
          <a:p>
            <a:pPr eaLnBrk="1" hangingPunct="1"/>
            <a:r>
              <a:rPr lang="pt-BR" altLang="vi-VN" sz="3200" b="1" dirty="0">
                <a:latin typeface="Times New Roman" pitchFamily="18" charset="0"/>
                <a:cs typeface="Times New Roman" pitchFamily="18" charset="0"/>
              </a:rPr>
              <a:t>ĐỊNH NGHĨA TRƯỜNG HỢP BỆNH (3)</a:t>
            </a:r>
            <a:endParaRPr lang="en-US" altLang="vi-VN" sz="32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rgbClr val="FF0000"/>
                </a:solidFill>
              </a:rPr>
              <a:t>Mục</a:t>
            </a:r>
            <a:r>
              <a:rPr lang="en-US" b="1" dirty="0" smtClean="0">
                <a:solidFill>
                  <a:srgbClr val="FF0000"/>
                </a:solidFill>
              </a:rPr>
              <a:t> </a:t>
            </a:r>
            <a:r>
              <a:rPr lang="en-US" b="1" dirty="0" err="1" smtClean="0">
                <a:solidFill>
                  <a:srgbClr val="FF0000"/>
                </a:solidFill>
              </a:rPr>
              <a:t>đích</a:t>
            </a:r>
            <a:endParaRPr lang="en-US" b="1" dirty="0">
              <a:solidFill>
                <a:srgbClr val="FF0000"/>
              </a:solidFill>
            </a:endParaRPr>
          </a:p>
        </p:txBody>
      </p:sp>
      <p:sp>
        <p:nvSpPr>
          <p:cNvPr id="3" name="Content Placeholder 2"/>
          <p:cNvSpPr>
            <a:spLocks noGrp="1"/>
          </p:cNvSpPr>
          <p:nvPr>
            <p:ph idx="1"/>
          </p:nvPr>
        </p:nvSpPr>
        <p:spPr/>
        <p:txBody>
          <a:bodyPr/>
          <a:lstStyle/>
          <a:p>
            <a:r>
              <a:rPr lang="en-US" b="1" dirty="0" smtClean="0">
                <a:solidFill>
                  <a:srgbClr val="FF0000"/>
                </a:solidFill>
              </a:rPr>
              <a:t>- </a:t>
            </a:r>
            <a:r>
              <a:rPr lang="en-US" b="1" dirty="0" err="1" smtClean="0">
                <a:solidFill>
                  <a:srgbClr val="FF0000"/>
                </a:solidFill>
              </a:rPr>
              <a:t>Biết</a:t>
            </a:r>
            <a:r>
              <a:rPr lang="en-US" b="1" dirty="0" smtClean="0">
                <a:solidFill>
                  <a:srgbClr val="FF0000"/>
                </a:solidFill>
              </a:rPr>
              <a:t> </a:t>
            </a:r>
            <a:r>
              <a:rPr lang="en-US" b="1" dirty="0" err="1" smtClean="0">
                <a:solidFill>
                  <a:srgbClr val="FF0000"/>
                </a:solidFill>
              </a:rPr>
              <a:t>được</a:t>
            </a:r>
            <a:r>
              <a:rPr lang="en-US" b="1" dirty="0" smtClean="0">
                <a:solidFill>
                  <a:srgbClr val="FF0000"/>
                </a:solidFill>
              </a:rPr>
              <a:t> </a:t>
            </a:r>
            <a:r>
              <a:rPr lang="en-US" b="1" dirty="0" err="1" smtClean="0">
                <a:solidFill>
                  <a:srgbClr val="FF0000"/>
                </a:solidFill>
              </a:rPr>
              <a:t>những</a:t>
            </a:r>
            <a:r>
              <a:rPr lang="en-US" b="1" dirty="0" smtClean="0">
                <a:solidFill>
                  <a:srgbClr val="FF0000"/>
                </a:solidFill>
              </a:rPr>
              <a:t> </a:t>
            </a:r>
            <a:r>
              <a:rPr lang="en-US" b="1" dirty="0" err="1" smtClean="0">
                <a:solidFill>
                  <a:srgbClr val="FF0000"/>
                </a:solidFill>
              </a:rPr>
              <a:t>thông</a:t>
            </a:r>
            <a:r>
              <a:rPr lang="en-US" b="1" dirty="0" smtClean="0">
                <a:solidFill>
                  <a:srgbClr val="FF0000"/>
                </a:solidFill>
              </a:rPr>
              <a:t> tin </a:t>
            </a:r>
            <a:r>
              <a:rPr lang="en-US" b="1" dirty="0" err="1" smtClean="0">
                <a:solidFill>
                  <a:srgbClr val="FF0000"/>
                </a:solidFill>
              </a:rPr>
              <a:t>cơ</a:t>
            </a:r>
            <a:r>
              <a:rPr lang="en-US" b="1" dirty="0" smtClean="0">
                <a:solidFill>
                  <a:srgbClr val="FF0000"/>
                </a:solidFill>
              </a:rPr>
              <a:t> </a:t>
            </a:r>
            <a:r>
              <a:rPr lang="en-US" b="1" dirty="0" err="1" smtClean="0">
                <a:solidFill>
                  <a:srgbClr val="FF0000"/>
                </a:solidFill>
              </a:rPr>
              <a:t>bản</a:t>
            </a:r>
            <a:r>
              <a:rPr lang="en-US" b="1" dirty="0" smtClean="0">
                <a:solidFill>
                  <a:srgbClr val="FF0000"/>
                </a:solidFill>
              </a:rPr>
              <a:t>.</a:t>
            </a:r>
          </a:p>
          <a:p>
            <a:r>
              <a:rPr lang="en-US" b="1" dirty="0" smtClean="0">
                <a:solidFill>
                  <a:srgbClr val="FF0000"/>
                </a:solidFill>
              </a:rPr>
              <a:t>- </a:t>
            </a:r>
            <a:r>
              <a:rPr lang="en-US" b="1" dirty="0" err="1" smtClean="0">
                <a:solidFill>
                  <a:srgbClr val="FF0000"/>
                </a:solidFill>
              </a:rPr>
              <a:t>Nguyên</a:t>
            </a:r>
            <a:r>
              <a:rPr lang="en-US" b="1" dirty="0" smtClean="0">
                <a:solidFill>
                  <a:srgbClr val="FF0000"/>
                </a:solidFill>
              </a:rPr>
              <a:t> </a:t>
            </a:r>
            <a:r>
              <a:rPr lang="en-US" b="1" dirty="0" err="1" smtClean="0">
                <a:solidFill>
                  <a:srgbClr val="FF0000"/>
                </a:solidFill>
              </a:rPr>
              <a:t>nhân</a:t>
            </a:r>
            <a:r>
              <a:rPr lang="en-US" b="1" dirty="0" smtClean="0">
                <a:solidFill>
                  <a:srgbClr val="FF0000"/>
                </a:solidFill>
              </a:rPr>
              <a:t> </a:t>
            </a:r>
            <a:r>
              <a:rPr lang="en-US" b="1" dirty="0" err="1" smtClean="0">
                <a:solidFill>
                  <a:srgbClr val="FF0000"/>
                </a:solidFill>
              </a:rPr>
              <a:t>của</a:t>
            </a:r>
            <a:r>
              <a:rPr lang="en-US" b="1" dirty="0" smtClean="0">
                <a:solidFill>
                  <a:srgbClr val="FF0000"/>
                </a:solidFill>
              </a:rPr>
              <a:t> </a:t>
            </a:r>
            <a:r>
              <a:rPr lang="en-US" b="1" dirty="0" err="1" smtClean="0">
                <a:solidFill>
                  <a:srgbClr val="FF0000"/>
                </a:solidFill>
              </a:rPr>
              <a:t>bệnh</a:t>
            </a:r>
            <a:r>
              <a:rPr lang="en-US" b="1" dirty="0" smtClean="0">
                <a:solidFill>
                  <a:srgbClr val="FF0000"/>
                </a:solidFill>
              </a:rPr>
              <a:t>.</a:t>
            </a:r>
          </a:p>
          <a:p>
            <a:r>
              <a:rPr lang="en-US" b="1" dirty="0" smtClean="0">
                <a:solidFill>
                  <a:srgbClr val="FF0000"/>
                </a:solidFill>
              </a:rPr>
              <a:t>- </a:t>
            </a:r>
            <a:r>
              <a:rPr lang="en-US" b="1" dirty="0" err="1" smtClean="0">
                <a:solidFill>
                  <a:srgbClr val="FF0000"/>
                </a:solidFill>
              </a:rPr>
              <a:t>Biểu</a:t>
            </a:r>
            <a:r>
              <a:rPr lang="en-US" b="1" dirty="0" smtClean="0">
                <a:solidFill>
                  <a:srgbClr val="FF0000"/>
                </a:solidFill>
              </a:rPr>
              <a:t> </a:t>
            </a:r>
            <a:r>
              <a:rPr lang="en-US" b="1" dirty="0" err="1" smtClean="0">
                <a:solidFill>
                  <a:srgbClr val="FF0000"/>
                </a:solidFill>
              </a:rPr>
              <a:t>hiện</a:t>
            </a:r>
            <a:r>
              <a:rPr lang="en-US" b="1" dirty="0" smtClean="0">
                <a:solidFill>
                  <a:srgbClr val="FF0000"/>
                </a:solidFill>
              </a:rPr>
              <a:t> (</a:t>
            </a:r>
            <a:r>
              <a:rPr lang="en-US" b="1" dirty="0" err="1" smtClean="0">
                <a:solidFill>
                  <a:srgbClr val="FF0000"/>
                </a:solidFill>
              </a:rPr>
              <a:t>triệu</a:t>
            </a:r>
            <a:r>
              <a:rPr lang="en-US" b="1" dirty="0" smtClean="0">
                <a:solidFill>
                  <a:srgbClr val="FF0000"/>
                </a:solidFill>
              </a:rPr>
              <a:t> </a:t>
            </a:r>
            <a:r>
              <a:rPr lang="en-US" b="1" dirty="0" err="1" smtClean="0">
                <a:solidFill>
                  <a:srgbClr val="FF0000"/>
                </a:solidFill>
              </a:rPr>
              <a:t>chứng</a:t>
            </a:r>
            <a:r>
              <a:rPr lang="en-US" b="1" dirty="0" smtClean="0">
                <a:solidFill>
                  <a:srgbClr val="FF0000"/>
                </a:solidFill>
              </a:rPr>
              <a:t>)</a:t>
            </a:r>
          </a:p>
          <a:p>
            <a:r>
              <a:rPr lang="en-US" b="1" dirty="0" smtClean="0">
                <a:solidFill>
                  <a:srgbClr val="FF0000"/>
                </a:solidFill>
              </a:rPr>
              <a:t>- </a:t>
            </a:r>
            <a:r>
              <a:rPr lang="en-US" b="1" dirty="0" err="1" smtClean="0">
                <a:solidFill>
                  <a:srgbClr val="FF0000"/>
                </a:solidFill>
              </a:rPr>
              <a:t>Các</a:t>
            </a:r>
            <a:r>
              <a:rPr lang="en-US" b="1" dirty="0" smtClean="0">
                <a:solidFill>
                  <a:srgbClr val="FF0000"/>
                </a:solidFill>
              </a:rPr>
              <a:t> </a:t>
            </a:r>
            <a:r>
              <a:rPr lang="en-US" b="1" dirty="0" err="1" smtClean="0">
                <a:solidFill>
                  <a:srgbClr val="FF0000"/>
                </a:solidFill>
              </a:rPr>
              <a:t>biện</a:t>
            </a:r>
            <a:r>
              <a:rPr lang="en-US" b="1" dirty="0" smtClean="0">
                <a:solidFill>
                  <a:srgbClr val="FF0000"/>
                </a:solidFill>
              </a:rPr>
              <a:t> </a:t>
            </a:r>
            <a:r>
              <a:rPr lang="en-US" b="1" dirty="0" err="1" smtClean="0">
                <a:solidFill>
                  <a:srgbClr val="FF0000"/>
                </a:solidFill>
              </a:rPr>
              <a:t>pháp</a:t>
            </a:r>
            <a:r>
              <a:rPr lang="en-US" b="1" dirty="0" smtClean="0">
                <a:solidFill>
                  <a:srgbClr val="FF0000"/>
                </a:solidFill>
              </a:rPr>
              <a:t> </a:t>
            </a:r>
            <a:r>
              <a:rPr lang="en-US" b="1" dirty="0" err="1" smtClean="0">
                <a:solidFill>
                  <a:srgbClr val="FF0000"/>
                </a:solidFill>
              </a:rPr>
              <a:t>phòng</a:t>
            </a:r>
            <a:r>
              <a:rPr lang="en-US" b="1" dirty="0" smtClean="0">
                <a:solidFill>
                  <a:srgbClr val="FF0000"/>
                </a:solidFill>
              </a:rPr>
              <a:t> </a:t>
            </a:r>
            <a:r>
              <a:rPr lang="en-US" b="1" dirty="0" err="1" smtClean="0">
                <a:solidFill>
                  <a:srgbClr val="FF0000"/>
                </a:solidFill>
              </a:rPr>
              <a:t>bệnh</a:t>
            </a:r>
            <a:r>
              <a:rPr lang="en-US" b="1" dirty="0" smtClean="0">
                <a:solidFill>
                  <a:srgbClr val="FF0000"/>
                </a:solidFill>
              </a:rPr>
              <a:t>.</a:t>
            </a:r>
            <a:endParaRPr lang="en-US" b="1" dirty="0">
              <a:solidFill>
                <a:srgbClr val="FF0000"/>
              </a:solidFill>
            </a:endParaRPr>
          </a:p>
        </p:txBody>
      </p:sp>
    </p:spTree>
    <p:extLst>
      <p:ext uri="{BB962C8B-B14F-4D97-AF65-F5344CB8AC3E}">
        <p14:creationId xmlns:p14="http://schemas.microsoft.com/office/powerpoint/2010/main" val="34474225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533400" y="-152400"/>
            <a:ext cx="8229600" cy="1143000"/>
          </a:xfrm>
        </p:spPr>
        <p:txBody>
          <a:bodyPr/>
          <a:lstStyle/>
          <a:p>
            <a:pPr eaLnBrk="1" hangingPunct="1"/>
            <a:r>
              <a:rPr lang="en-US" altLang="vi-VN" sz="3200" b="1" dirty="0">
                <a:latin typeface="Times New Roman" pitchFamily="18" charset="0"/>
                <a:cs typeface="Times New Roman" pitchFamily="18" charset="0"/>
              </a:rPr>
              <a:t>CÁC BIỆN PHÁP PHÒNG BỆNH </a:t>
            </a:r>
            <a:endParaRPr lang="en-US" altLang="vi-VN" sz="3200" b="1" i="1" dirty="0">
              <a:latin typeface="Times New Roman" pitchFamily="18" charset="0"/>
              <a:cs typeface="Times New Roman" pitchFamily="18" charset="0"/>
            </a:endParaRPr>
          </a:p>
        </p:txBody>
      </p:sp>
      <p:sp>
        <p:nvSpPr>
          <p:cNvPr id="41987" name="Content Placeholder 2"/>
          <p:cNvSpPr>
            <a:spLocks noGrp="1"/>
          </p:cNvSpPr>
          <p:nvPr>
            <p:ph idx="1"/>
          </p:nvPr>
        </p:nvSpPr>
        <p:spPr>
          <a:xfrm>
            <a:off x="539552" y="908720"/>
            <a:ext cx="8305800" cy="5181600"/>
          </a:xfrm>
        </p:spPr>
        <p:txBody>
          <a:bodyPr>
            <a:noAutofit/>
          </a:bodyPr>
          <a:lstStyle/>
          <a:p>
            <a:pPr marL="0" indent="0" algn="just">
              <a:buFont typeface="Arial" pitchFamily="34" charset="0"/>
              <a:buNone/>
              <a:defRPr/>
            </a:pPr>
            <a:r>
              <a:rPr lang="en-US" b="1" dirty="0">
                <a:latin typeface="Times New Roman" pitchFamily="18" charset="0"/>
                <a:cs typeface="Times New Roman" pitchFamily="18" charset="0"/>
              </a:rPr>
              <a:t>1. </a:t>
            </a:r>
            <a:r>
              <a:rPr lang="en-US" b="1" dirty="0" err="1">
                <a:latin typeface="Times New Roman" pitchFamily="18" charset="0"/>
                <a:cs typeface="Times New Roman" pitchFamily="18" charset="0"/>
              </a:rPr>
              <a:t>Các</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biện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pháp</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phòng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bệnh</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chung</a:t>
            </a:r>
            <a:endParaRPr lang="en-US" b="1" dirty="0">
              <a:latin typeface="Times New Roman" pitchFamily="18" charset="0"/>
              <a:cs typeface="Times New Roman" pitchFamily="18" charset="0"/>
            </a:endParaRPr>
          </a:p>
          <a:p>
            <a:pPr algn="just"/>
            <a:r>
              <a:rPr lang="en-US" sz="2800" dirty="0" err="1">
                <a:latin typeface="Times New Roman" pitchFamily="18" charset="0"/>
                <a:cs typeface="Times New Roman" pitchFamily="18" charset="0"/>
              </a:rPr>
              <a:t>Tuyên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truyền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người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về</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bệnh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viêm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đường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hô</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hấp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cấp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tính</a:t>
            </a:r>
            <a:r>
              <a:rPr lang="en-US" sz="2800" dirty="0">
                <a:latin typeface="Times New Roman" pitchFamily="18" charset="0"/>
                <a:cs typeface="Times New Roman" pitchFamily="18" charset="0"/>
              </a:rPr>
              <a:t> do </a:t>
            </a:r>
            <a:r>
              <a:rPr lang="en-US" sz="2800" dirty="0" err="1">
                <a:latin typeface="Times New Roman" pitchFamily="18" charset="0"/>
                <a:cs typeface="Times New Roman" pitchFamily="18" charset="0"/>
              </a:rPr>
              <a:t>nCoV</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biện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pháp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phòng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bệnh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cũng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như</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thức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tự</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theo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dõi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sức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khỏe</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khai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báo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biểu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hiện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nghi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ngờ</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mắc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bệnh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đặc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biệt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những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người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đến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Việt</a:t>
            </a:r>
            <a:r>
              <a:rPr lang="en-US" sz="2800" dirty="0">
                <a:latin typeface="Times New Roman" pitchFamily="18" charset="0"/>
                <a:cs typeface="Times New Roman" pitchFamily="18" charset="0"/>
              </a:rPr>
              <a:t> Nam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vùng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dịch</a:t>
            </a:r>
            <a:r>
              <a:rPr lang="en-US" sz="2800" dirty="0">
                <a:latin typeface="Times New Roman" pitchFamily="18" charset="0"/>
                <a:cs typeface="Times New Roman" pitchFamily="18" charset="0"/>
              </a:rPr>
              <a:t> hay </a:t>
            </a:r>
            <a:r>
              <a:rPr lang="en-US" sz="2800" dirty="0" err="1">
                <a:latin typeface="Times New Roman" pitchFamily="18" charset="0"/>
                <a:cs typeface="Times New Roman" pitchFamily="18" charset="0"/>
              </a:rPr>
              <a:t>những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người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Việt</a:t>
            </a:r>
            <a:r>
              <a:rPr lang="en-US" sz="2800" dirty="0">
                <a:latin typeface="Times New Roman" pitchFamily="18" charset="0"/>
                <a:cs typeface="Times New Roman" pitchFamily="18" charset="0"/>
              </a:rPr>
              <a:t> Nam </a:t>
            </a:r>
            <a:r>
              <a:rPr lang="en-US" sz="2800" dirty="0" err="1">
                <a:latin typeface="Times New Roman" pitchFamily="18" charset="0"/>
                <a:cs typeface="Times New Roman" pitchFamily="18" charset="0"/>
              </a:rPr>
              <a:t>đến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vùng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dịch</a:t>
            </a:r>
            <a:r>
              <a:rPr lang="en-US" sz="2800" dirty="0">
                <a:latin typeface="Times New Roman" pitchFamily="18" charset="0"/>
                <a:cs typeface="Times New Roman" pitchFamily="18" charset="0"/>
              </a:rPr>
              <a:t>.    </a:t>
            </a:r>
          </a:p>
          <a:p>
            <a:pPr algn="just"/>
            <a:r>
              <a:rPr lang="en-US" sz="2800" dirty="0" err="1">
                <a:latin typeface="Times New Roman" pitchFamily="18" charset="0"/>
                <a:cs typeface="Times New Roman" pitchFamily="18" charset="0"/>
              </a:rPr>
              <a:t>Người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triệu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chứng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viêm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đường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hô</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hấp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hoặc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nghi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ngờ</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mắc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bệnh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như</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sốt</a:t>
            </a:r>
            <a:r>
              <a:rPr lang="en-US" sz="2800" dirty="0">
                <a:latin typeface="Times New Roman" pitchFamily="18" charset="0"/>
                <a:cs typeface="Times New Roman" pitchFamily="18" charset="0"/>
              </a:rPr>
              <a:t>, ho, </a:t>
            </a:r>
            <a:r>
              <a:rPr lang="en-US" sz="2800" dirty="0" err="1">
                <a:latin typeface="Times New Roman" pitchFamily="18" charset="0"/>
                <a:cs typeface="Times New Roman" pitchFamily="18" charset="0"/>
              </a:rPr>
              <a:t>khó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thở</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a:t>
            </a:r>
            <a:r>
              <a:rPr lang="en-US" sz="2800" dirty="0">
                <a:latin typeface="Times New Roman" pitchFamily="18" charset="0"/>
                <a:cs typeface="Times New Roman" pitchFamily="18" charset="0"/>
              </a:rPr>
              <a:t> du </a:t>
            </a:r>
            <a:r>
              <a:rPr lang="en-US" sz="2800" dirty="0" err="1">
                <a:latin typeface="Times New Roman" pitchFamily="18" charset="0"/>
                <a:cs typeface="Times New Roman" pitchFamily="18" charset="0"/>
              </a:rPr>
              <a:t>lịch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hoặc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đến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nơi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tập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trung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pPr lvl="0" algn="just"/>
            <a:endParaRPr lang="en-US" dirty="0" smtClean="0">
              <a:solidFill>
                <a:prstClr val="black"/>
              </a:solidFill>
              <a:latin typeface="Times New Roman" pitchFamily="18" charset="0"/>
              <a:cs typeface="Times New Roman" pitchFamily="18" charset="0"/>
            </a:endParaRPr>
          </a:p>
          <a:p>
            <a:pPr lvl="0" algn="just"/>
            <a:r>
              <a:rPr lang="en-US" dirty="0" err="1" smtClean="0">
                <a:solidFill>
                  <a:prstClr val="black"/>
                </a:solidFill>
                <a:latin typeface="Times New Roman" pitchFamily="18" charset="0"/>
                <a:cs typeface="Times New Roman" pitchFamily="18" charset="0"/>
              </a:rPr>
              <a:t>Tránh</a:t>
            </a:r>
            <a:r>
              <a:rPr lang="en-US" dirty="0" smtClean="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tiếp</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xúc</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với</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người</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bị</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bệnh</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đường</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hô</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hấp</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cấp</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tính</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Khi</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cần</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tiếp</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xúc</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với</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người</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bệnh</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phải</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đeo</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khẩu</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trang</a:t>
            </a:r>
            <a:r>
              <a:rPr lang="en-US" dirty="0">
                <a:solidFill>
                  <a:prstClr val="black"/>
                </a:solidFill>
                <a:latin typeface="Times New Roman" pitchFamily="18" charset="0"/>
                <a:cs typeface="Times New Roman" pitchFamily="18" charset="0"/>
              </a:rPr>
              <a:t> y </a:t>
            </a:r>
            <a:r>
              <a:rPr lang="en-US" dirty="0" err="1">
                <a:solidFill>
                  <a:prstClr val="black"/>
                </a:solidFill>
                <a:latin typeface="Times New Roman" pitchFamily="18" charset="0"/>
                <a:cs typeface="Times New Roman" pitchFamily="18" charset="0"/>
              </a:rPr>
              <a:t>tế</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và</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giữ</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khoảng</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cách</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khi</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tiếp</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xúc</a:t>
            </a:r>
            <a:r>
              <a:rPr lang="en-US" dirty="0">
                <a:solidFill>
                  <a:prstClr val="black"/>
                </a:solidFill>
                <a:latin typeface="Times New Roman" pitchFamily="18" charset="0"/>
                <a:cs typeface="Times New Roman" pitchFamily="18" charset="0"/>
              </a:rPr>
              <a:t>.</a:t>
            </a:r>
          </a:p>
          <a:p>
            <a:pPr lvl="0" algn="just"/>
            <a:r>
              <a:rPr lang="en-US" dirty="0" err="1">
                <a:solidFill>
                  <a:prstClr val="black"/>
                </a:solidFill>
                <a:latin typeface="Times New Roman" pitchFamily="18" charset="0"/>
                <a:cs typeface="Times New Roman" pitchFamily="18" charset="0"/>
              </a:rPr>
              <a:t>Che</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miệng</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và</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mũi</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khi</a:t>
            </a:r>
            <a:r>
              <a:rPr lang="en-US" dirty="0">
                <a:solidFill>
                  <a:prstClr val="black"/>
                </a:solidFill>
                <a:latin typeface="Times New Roman" pitchFamily="18" charset="0"/>
                <a:cs typeface="Times New Roman" pitchFamily="18" charset="0"/>
              </a:rPr>
              <a:t> ho </a:t>
            </a:r>
            <a:r>
              <a:rPr lang="en-US" dirty="0" err="1">
                <a:solidFill>
                  <a:prstClr val="black"/>
                </a:solidFill>
                <a:latin typeface="Times New Roman" pitchFamily="18" charset="0"/>
                <a:cs typeface="Times New Roman" pitchFamily="18" charset="0"/>
              </a:rPr>
              <a:t>hoặc</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hắt</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hơi</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tốt</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nhất</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bằng</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khăn</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vải</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hoặc</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khăn</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tay</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khi</a:t>
            </a:r>
            <a:r>
              <a:rPr lang="en-US" dirty="0">
                <a:solidFill>
                  <a:prstClr val="black"/>
                </a:solidFill>
                <a:latin typeface="Times New Roman" pitchFamily="18" charset="0"/>
                <a:cs typeface="Times New Roman" pitchFamily="18" charset="0"/>
              </a:rPr>
              <a:t> ho </a:t>
            </a:r>
            <a:r>
              <a:rPr lang="en-US" dirty="0" err="1">
                <a:solidFill>
                  <a:prstClr val="black"/>
                </a:solidFill>
                <a:latin typeface="Times New Roman" pitchFamily="18" charset="0"/>
                <a:cs typeface="Times New Roman" pitchFamily="18" charset="0"/>
              </a:rPr>
              <a:t>hoặc</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hắt</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hơi</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để</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làm</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giảm</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phát</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tán</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các</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dịch</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tiết</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đường</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hô</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hấp</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sau</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đó</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hủy</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hoặc</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giặt</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sạch</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khăn</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ngay</a:t>
            </a:r>
            <a:r>
              <a:rPr lang="en-US" dirty="0">
                <a:solidFill>
                  <a:prstClr val="black"/>
                </a:solidFill>
                <a:latin typeface="Times New Roman" pitchFamily="18" charset="0"/>
                <a:cs typeface="Times New Roman" pitchFamily="18" charset="0"/>
              </a:rPr>
              <a:t>.</a:t>
            </a:r>
          </a:p>
          <a:p>
            <a:endParaRPr lang="en-US" dirty="0"/>
          </a:p>
        </p:txBody>
      </p:sp>
    </p:spTree>
    <p:extLst>
      <p:ext uri="{BB962C8B-B14F-4D97-AF65-F5344CB8AC3E}">
        <p14:creationId xmlns:p14="http://schemas.microsoft.com/office/powerpoint/2010/main" val="26567997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533400" y="76200"/>
            <a:ext cx="8229600" cy="1143000"/>
          </a:xfrm>
        </p:spPr>
        <p:txBody>
          <a:bodyPr/>
          <a:lstStyle/>
          <a:p>
            <a:pPr eaLnBrk="1" hangingPunct="1"/>
            <a:r>
              <a:rPr lang="en-US" altLang="vi-VN" sz="3500" b="1" dirty="0">
                <a:latin typeface="Times New Roman" pitchFamily="18" charset="0"/>
                <a:cs typeface="Times New Roman" pitchFamily="18" charset="0"/>
              </a:rPr>
              <a:t>CÁC BIỆN PHÁP PHÒNG BỆNH (2) </a:t>
            </a:r>
            <a:endParaRPr lang="en-US" altLang="vi-VN" sz="3500" b="1" i="1" dirty="0">
              <a:latin typeface="Times New Roman" pitchFamily="18" charset="0"/>
              <a:cs typeface="Times New Roman" pitchFamily="18" charset="0"/>
            </a:endParaRPr>
          </a:p>
        </p:txBody>
      </p:sp>
      <p:sp>
        <p:nvSpPr>
          <p:cNvPr id="40963" name="Content Placeholder 2"/>
          <p:cNvSpPr>
            <a:spLocks noGrp="1"/>
          </p:cNvSpPr>
          <p:nvPr>
            <p:ph idx="1"/>
          </p:nvPr>
        </p:nvSpPr>
        <p:spPr>
          <a:xfrm>
            <a:off x="533400" y="1066800"/>
            <a:ext cx="8305800" cy="5181600"/>
          </a:xfrm>
        </p:spPr>
        <p:txBody>
          <a:bodyPr/>
          <a:lstStyle/>
          <a:p>
            <a:pPr algn="just"/>
            <a:r>
              <a:rPr lang="en-US" dirty="0" err="1">
                <a:latin typeface="Times New Roman" pitchFamily="18" charset="0"/>
                <a:cs typeface="Times New Roman" pitchFamily="18" charset="0"/>
              </a:rPr>
              <a:t>Giữ</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vệ</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rửa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tay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thường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xuyên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bằng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phòng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tránh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tay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mắt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mũi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miệng</a:t>
            </a:r>
            <a:r>
              <a:rPr lang="en-US" dirty="0">
                <a:latin typeface="Times New Roman" pitchFamily="18" charset="0"/>
                <a:cs typeface="Times New Roman" pitchFamily="18" charset="0"/>
              </a:rPr>
              <a:t>.</a:t>
            </a:r>
          </a:p>
          <a:p>
            <a:pPr algn="just"/>
            <a:r>
              <a:rPr lang="en-US" dirty="0" err="1">
                <a:latin typeface="Times New Roman" pitchFamily="18" charset="0"/>
                <a:cs typeface="Times New Roman" pitchFamily="18" charset="0"/>
              </a:rPr>
              <a:t>Thường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xuyên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súc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bằng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nước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sát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khuẩn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miệng</a:t>
            </a:r>
            <a:r>
              <a:rPr lang="en-US" dirty="0">
                <a:latin typeface="Times New Roman" pitchFamily="18" charset="0"/>
                <a:cs typeface="Times New Roman" pitchFamily="18" charset="0"/>
              </a:rPr>
              <a:t>.</a:t>
            </a:r>
          </a:p>
          <a:p>
            <a:pPr algn="just"/>
            <a:r>
              <a:rPr lang="en-US" dirty="0" err="1">
                <a:latin typeface="Times New Roman" pitchFamily="18" charset="0"/>
                <a:cs typeface="Times New Roman" pitchFamily="18" charset="0"/>
              </a:rPr>
              <a:t>Tăng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cường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làm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việc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nhà</a:t>
            </a:r>
            <a:r>
              <a:rPr lang="en-US" dirty="0">
                <a:latin typeface="Times New Roman" pitchFamily="18" charset="0"/>
                <a:cs typeface="Times New Roman" pitchFamily="18" charset="0"/>
              </a:rPr>
              <a:t> ở, </a:t>
            </a:r>
            <a:r>
              <a:rPr lang="en-US" dirty="0" err="1">
                <a:latin typeface="Times New Roman" pitchFamily="18" charset="0"/>
                <a:cs typeface="Times New Roman" pitchFamily="18" charset="0"/>
              </a:rPr>
              <a:t>trường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sở</a:t>
            </a:r>
            <a:r>
              <a:rPr lang="en-US" dirty="0">
                <a:latin typeface="Times New Roman" pitchFamily="18" charset="0"/>
                <a:cs typeface="Times New Roman" pitchFamily="18" charset="0"/>
              </a:rPr>
              <a:t> y </a:t>
            </a:r>
            <a:r>
              <a:rPr lang="en-US" dirty="0" err="1">
                <a:latin typeface="Times New Roman" pitchFamily="18" charset="0"/>
                <a:cs typeface="Times New Roman" pitchFamily="18" charset="0"/>
              </a:rPr>
              <a:t>tế</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bằng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mở</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cửa</a:t>
            </a:r>
            <a:r>
              <a:rPr lang="en-US" dirty="0">
                <a:latin typeface="Times New Roman" pitchFamily="18" charset="0"/>
                <a:cs typeface="Times New Roman" pitchFamily="18" charset="0"/>
              </a:rPr>
              <a:t> ra </a:t>
            </a:r>
            <a:r>
              <a:rPr lang="en-US" dirty="0" err="1">
                <a:latin typeface="Times New Roman" pitchFamily="18" charset="0"/>
                <a:cs typeface="Times New Roman" pitchFamily="18" charset="0"/>
              </a:rPr>
              <a:t>vào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cửa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sổ</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chế</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điều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hòa</a:t>
            </a:r>
            <a:r>
              <a:rPr lang="en-US" dirty="0">
                <a:latin typeface="Times New Roman" pitchFamily="18" charset="0"/>
                <a:cs typeface="Times New Roman" pitchFamily="18" charset="0"/>
              </a:rPr>
              <a:t>.</a:t>
            </a:r>
          </a:p>
          <a:p>
            <a:pPr algn="just"/>
            <a:endParaRPr lang="vi-VN" altLang="vi-VN" sz="16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692696"/>
            <a:ext cx="8229600" cy="5544616"/>
          </a:xfrm>
        </p:spPr>
        <p:txBody>
          <a:bodyPr/>
          <a:lstStyle/>
          <a:p>
            <a:pPr lvl="0" algn="just"/>
            <a:r>
              <a:rPr lang="en-US" dirty="0" err="1">
                <a:solidFill>
                  <a:prstClr val="black"/>
                </a:solidFill>
                <a:latin typeface="Times New Roman" pitchFamily="18" charset="0"/>
                <a:cs typeface="Times New Roman" pitchFamily="18" charset="0"/>
              </a:rPr>
              <a:t>Thường</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xuyên</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lau</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nền</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nhà</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tay</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nắm</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cửa</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và</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bề</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mặt</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các</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đồ</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vật</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trong</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nhà</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bằng</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các</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chất</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tẩy</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rửa</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thông</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thường</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như</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xà</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phòng</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và</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các</a:t>
            </a:r>
            <a:r>
              <a:rPr lang="en-US" dirty="0">
                <a:solidFill>
                  <a:prstClr val="black"/>
                </a:solidFill>
                <a:latin typeface="Times New Roman" pitchFamily="18" charset="0"/>
                <a:cs typeface="Times New Roman" pitchFamily="18" charset="0"/>
              </a:rPr>
              <a:t> dung </a:t>
            </a:r>
            <a:r>
              <a:rPr lang="en-US" dirty="0" err="1">
                <a:solidFill>
                  <a:prstClr val="black"/>
                </a:solidFill>
                <a:latin typeface="Times New Roman" pitchFamily="18" charset="0"/>
                <a:cs typeface="Times New Roman" pitchFamily="18" charset="0"/>
              </a:rPr>
              <a:t>dịch</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khử</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khuẩn</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thông</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thường</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khác</a:t>
            </a:r>
            <a:r>
              <a:rPr lang="en-US" dirty="0">
                <a:solidFill>
                  <a:prstClr val="black"/>
                </a:solidFill>
                <a:latin typeface="Times New Roman" pitchFamily="18" charset="0"/>
                <a:cs typeface="Times New Roman" pitchFamily="18" charset="0"/>
              </a:rPr>
              <a:t>.</a:t>
            </a:r>
          </a:p>
          <a:p>
            <a:pPr lvl="0" algn="just"/>
            <a:r>
              <a:rPr lang="en-US" dirty="0" err="1">
                <a:solidFill>
                  <a:prstClr val="black"/>
                </a:solidFill>
                <a:latin typeface="Times New Roman" pitchFamily="18" charset="0"/>
                <a:cs typeface="Times New Roman" pitchFamily="18" charset="0"/>
              </a:rPr>
              <a:t>Tăng</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cường</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sức</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khỏe</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bằng</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ăn</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uống</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nghỉ</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ngơi</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sinh</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hoạt</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hợp</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lý</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luyện</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tập</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thể</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thao</a:t>
            </a:r>
            <a:r>
              <a:rPr lang="en-US" dirty="0">
                <a:solidFill>
                  <a:prstClr val="black"/>
                </a:solidFill>
                <a:latin typeface="Times New Roman" pitchFamily="18" charset="0"/>
                <a:cs typeface="Times New Roman" pitchFamily="18" charset="0"/>
              </a:rPr>
              <a:t>.</a:t>
            </a:r>
          </a:p>
          <a:p>
            <a:pPr lvl="0" algn="just"/>
            <a:r>
              <a:rPr lang="en-US" dirty="0" err="1">
                <a:solidFill>
                  <a:prstClr val="black"/>
                </a:solidFill>
                <a:latin typeface="Times New Roman" pitchFamily="18" charset="0"/>
                <a:cs typeface="Times New Roman" pitchFamily="18" charset="0"/>
              </a:rPr>
              <a:t>Nếu</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thấy</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có</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biểu</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hiện</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của</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bệnh</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viêm</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đường</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hô</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hấp</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cấp</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tính</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phải</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thông</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báo</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ngay</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cho</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cơ</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sở</a:t>
            </a:r>
            <a:r>
              <a:rPr lang="en-US" dirty="0">
                <a:solidFill>
                  <a:prstClr val="black"/>
                </a:solidFill>
                <a:latin typeface="Times New Roman" pitchFamily="18" charset="0"/>
                <a:cs typeface="Times New Roman" pitchFamily="18" charset="0"/>
              </a:rPr>
              <a:t> y </a:t>
            </a:r>
            <a:r>
              <a:rPr lang="en-US" dirty="0" err="1">
                <a:solidFill>
                  <a:prstClr val="black"/>
                </a:solidFill>
                <a:latin typeface="Times New Roman" pitchFamily="18" charset="0"/>
                <a:cs typeface="Times New Roman" pitchFamily="18" charset="0"/>
              </a:rPr>
              <a:t>tế</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gần</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nhất</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để</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được</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tư</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vấn</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cách</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ly</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và</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điều</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trị</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kịp</a:t>
            </a:r>
            <a:r>
              <a:rPr lang="en-US" dirty="0">
                <a:solidFill>
                  <a:prstClr val="black"/>
                </a:solidFill>
                <a:latin typeface="Times New Roman" pitchFamily="18" charset="0"/>
                <a:cs typeface="Times New Roman" pitchFamily="18" charset="0"/>
              </a:rPr>
              <a:t> </a:t>
            </a:r>
            <a:r>
              <a:rPr lang="en-US" dirty="0" err="1">
                <a:solidFill>
                  <a:prstClr val="black"/>
                </a:solidFill>
                <a:latin typeface="Times New Roman" pitchFamily="18" charset="0"/>
                <a:cs typeface="Times New Roman" pitchFamily="18" charset="0"/>
              </a:rPr>
              <a:t>thời</a:t>
            </a:r>
            <a:r>
              <a:rPr lang="en-US" dirty="0">
                <a:solidFill>
                  <a:prstClr val="black"/>
                </a:solidFill>
                <a:latin typeface="Times New Roman" pitchFamily="18" charset="0"/>
                <a:cs typeface="Times New Roman" pitchFamily="18" charset="0"/>
              </a:rPr>
              <a:t>.</a:t>
            </a:r>
          </a:p>
          <a:p>
            <a:endParaRPr lang="en-US" dirty="0"/>
          </a:p>
        </p:txBody>
      </p:sp>
    </p:spTree>
    <p:extLst>
      <p:ext uri="{BB962C8B-B14F-4D97-AF65-F5344CB8AC3E}">
        <p14:creationId xmlns:p14="http://schemas.microsoft.com/office/powerpoint/2010/main" val="39982979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8229600" cy="5562600"/>
          </a:xfrm>
        </p:spPr>
        <p:txBody>
          <a:bodyPr rtlCol="0">
            <a:noAutofit/>
          </a:bodyPr>
          <a:lstStyle/>
          <a:p>
            <a:pPr algn="just" eaLnBrk="1" fontAlgn="auto" hangingPunct="1">
              <a:spcBef>
                <a:spcPts val="600"/>
              </a:spcBef>
              <a:spcAft>
                <a:spcPts val="600"/>
              </a:spcAft>
              <a:buFont typeface="Arial" pitchFamily="34" charset="0"/>
              <a:buNone/>
              <a:defRPr/>
            </a:pPr>
            <a:endParaRPr lang="pt-BR" sz="2600" b="1" dirty="0" smtClean="0">
              <a:latin typeface="Times New Roman" pitchFamily="18" charset="0"/>
              <a:cs typeface="Times New Roman" pitchFamily="18" charset="0"/>
            </a:endParaRPr>
          </a:p>
          <a:p>
            <a:pPr algn="just" eaLnBrk="1" fontAlgn="auto" hangingPunct="1">
              <a:spcBef>
                <a:spcPts val="600"/>
              </a:spcBef>
              <a:spcAft>
                <a:spcPts val="600"/>
              </a:spcAft>
              <a:buFont typeface="Arial" pitchFamily="34" charset="0"/>
              <a:buNone/>
              <a:defRPr/>
            </a:pPr>
            <a:r>
              <a:rPr lang="pt-BR" sz="2600" b="1" dirty="0" smtClean="0">
                <a:latin typeface="Times New Roman" pitchFamily="18" charset="0"/>
                <a:cs typeface="Times New Roman" pitchFamily="18" charset="0"/>
              </a:rPr>
              <a:t>1. </a:t>
            </a:r>
            <a:r>
              <a:rPr lang="pt-BR" sz="2600" b="1" dirty="0">
                <a:latin typeface="Times New Roman" pitchFamily="18" charset="0"/>
                <a:cs typeface="Times New Roman" pitchFamily="18" charset="0"/>
              </a:rPr>
              <a:t>Biện pháp phòng bệnh đặc hiệu</a:t>
            </a:r>
            <a:endParaRPr lang="en-US" sz="2600" dirty="0">
              <a:latin typeface="Times New Roman" pitchFamily="18" charset="0"/>
              <a:cs typeface="Times New Roman" pitchFamily="18" charset="0"/>
            </a:endParaRPr>
          </a:p>
          <a:p>
            <a:pPr algn="just" eaLnBrk="1" fontAlgn="auto" hangingPunct="1">
              <a:spcBef>
                <a:spcPts val="600"/>
              </a:spcBef>
              <a:spcAft>
                <a:spcPts val="600"/>
              </a:spcAft>
              <a:buFont typeface="Arial" pitchFamily="34" charset="0"/>
              <a:buNone/>
              <a:defRPr/>
            </a:pPr>
            <a:r>
              <a:rPr lang="pt-BR" sz="2600" dirty="0">
                <a:latin typeface="Times New Roman" pitchFamily="18" charset="0"/>
                <a:cs typeface="Times New Roman" pitchFamily="18" charset="0"/>
              </a:rPr>
              <a:t>	Hiện nay </a:t>
            </a:r>
            <a:r>
              <a:rPr lang="en-US" sz="2600" dirty="0" err="1">
                <a:latin typeface="Times New Roman" pitchFamily="18" charset="0"/>
                <a:cs typeface="Times New Roman" pitchFamily="18" charset="0"/>
              </a:rPr>
              <a:t>chưa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có</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thuốc</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điều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trị</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đặc</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hiệu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và</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vắc</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xin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phòng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bệnh</a:t>
            </a:r>
            <a:r>
              <a:rPr lang="en-US" sz="2600" dirty="0">
                <a:latin typeface="Times New Roman" pitchFamily="18" charset="0"/>
                <a:cs typeface="Times New Roman" pitchFamily="18" charset="0"/>
              </a:rPr>
              <a:t> </a:t>
            </a:r>
            <a:r>
              <a:rPr lang="pt-BR" sz="2600" dirty="0">
                <a:latin typeface="Times New Roman" pitchFamily="18" charset="0"/>
                <a:cs typeface="Times New Roman" pitchFamily="18" charset="0"/>
              </a:rPr>
              <a:t>cho bệnh này</a:t>
            </a:r>
            <a:r>
              <a:rPr lang="vi-VN" sz="2600" dirty="0" smtClean="0">
                <a:latin typeface="Times New Roman" pitchFamily="18" charset="0"/>
                <a:cs typeface="Times New Roman" pitchFamily="18" charset="0"/>
              </a:rPr>
              <a:t>.</a:t>
            </a:r>
            <a:endParaRPr lang="en-US" sz="2600" dirty="0" smtClean="0">
              <a:latin typeface="Times New Roman" pitchFamily="18" charset="0"/>
              <a:cs typeface="Times New Roman" pitchFamily="18" charset="0"/>
            </a:endParaRPr>
          </a:p>
          <a:p>
            <a:pPr algn="just" eaLnBrk="1" fontAlgn="auto" hangingPunct="1">
              <a:spcBef>
                <a:spcPts val="600"/>
              </a:spcBef>
              <a:spcAft>
                <a:spcPts val="600"/>
              </a:spcAft>
              <a:buFont typeface="Arial" pitchFamily="34" charset="0"/>
              <a:buNone/>
              <a:defRPr/>
            </a:pPr>
            <a:r>
              <a:rPr lang="en-US" sz="2600" b="1" dirty="0" smtClean="0">
                <a:latin typeface="Times New Roman" pitchFamily="18" charset="0"/>
                <a:cs typeface="Times New Roman" pitchFamily="18" charset="0"/>
              </a:rPr>
              <a:t>2. </a:t>
            </a:r>
            <a:r>
              <a:rPr lang="en-US" sz="2600" b="1" dirty="0" err="1" smtClean="0">
                <a:latin typeface="Times New Roman" pitchFamily="18" charset="0"/>
                <a:cs typeface="Times New Roman" pitchFamily="18" charset="0"/>
              </a:rPr>
              <a:t>Phòng</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bệnh</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không</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đặc</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hiệu</a:t>
            </a:r>
            <a:r>
              <a:rPr lang="en-US" sz="2600" b="1" dirty="0" smtClean="0">
                <a:latin typeface="Times New Roman" pitchFamily="18" charset="0"/>
                <a:cs typeface="Times New Roman" pitchFamily="18" charset="0"/>
              </a:rPr>
              <a:t>:</a:t>
            </a:r>
          </a:p>
          <a:p>
            <a:pPr algn="just" eaLnBrk="1" fontAlgn="auto" hangingPunct="1">
              <a:spcBef>
                <a:spcPts val="600"/>
              </a:spcBef>
              <a:spcAft>
                <a:spcPts val="600"/>
              </a:spcAft>
              <a:buFont typeface="Arial" pitchFamily="34" charset="0"/>
              <a:buNone/>
              <a:defRPr/>
            </a:pP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Phun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hóa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chất</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bảo</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vệ</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theo</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khuyến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cáo</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của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Bộ</a:t>
            </a:r>
            <a:r>
              <a:rPr lang="en-US" sz="2600" dirty="0" smtClean="0">
                <a:latin typeface="Times New Roman" pitchFamily="18" charset="0"/>
                <a:cs typeface="Times New Roman" pitchFamily="18" charset="0"/>
              </a:rPr>
              <a:t> Y </a:t>
            </a:r>
            <a:r>
              <a:rPr lang="en-US" sz="2600" dirty="0" err="1" smtClean="0">
                <a:latin typeface="Times New Roman" pitchFamily="18" charset="0"/>
                <a:cs typeface="Times New Roman" pitchFamily="18" charset="0"/>
              </a:rPr>
              <a:t>tế</a:t>
            </a:r>
            <a:r>
              <a:rPr lang="en-US" sz="2600" dirty="0" smtClean="0">
                <a:latin typeface="Times New Roman" pitchFamily="18" charset="0"/>
                <a:cs typeface="Times New Roman" pitchFamily="18" charset="0"/>
              </a:rPr>
              <a:t>.</a:t>
            </a:r>
          </a:p>
          <a:p>
            <a:pPr algn="just" eaLnBrk="1" fontAlgn="auto" hangingPunct="1">
              <a:spcBef>
                <a:spcPts val="600"/>
              </a:spcBef>
              <a:spcAft>
                <a:spcPts val="600"/>
              </a:spcAft>
              <a:buFont typeface="Arial" pitchFamily="34" charset="0"/>
              <a:buNone/>
              <a:defRPr/>
            </a:pPr>
            <a:endParaRPr lang="en-US" sz="2600" dirty="0">
              <a:latin typeface="Times New Roman" pitchFamily="18" charset="0"/>
              <a:cs typeface="Times New Roman" pitchFamily="18" charset="0"/>
            </a:endParaRPr>
          </a:p>
          <a:p>
            <a:pPr algn="just" eaLnBrk="1" fontAlgn="auto" hangingPunct="1">
              <a:spcBef>
                <a:spcPts val="600"/>
              </a:spcBef>
              <a:spcAft>
                <a:spcPts val="600"/>
              </a:spcAft>
              <a:buFont typeface="Arial" pitchFamily="34" charset="0"/>
              <a:buNone/>
              <a:defRPr/>
            </a:pPr>
            <a:endParaRPr lang="en-US" sz="2800" dirty="0"/>
          </a:p>
        </p:txBody>
      </p:sp>
      <p:sp>
        <p:nvSpPr>
          <p:cNvPr id="41987" name="Title 1"/>
          <p:cNvSpPr>
            <a:spLocks noGrp="1"/>
          </p:cNvSpPr>
          <p:nvPr>
            <p:ph type="title"/>
          </p:nvPr>
        </p:nvSpPr>
        <p:spPr>
          <a:xfrm>
            <a:off x="533400" y="76200"/>
            <a:ext cx="8229600" cy="1143000"/>
          </a:xfrm>
        </p:spPr>
        <p:txBody>
          <a:bodyPr/>
          <a:lstStyle/>
          <a:p>
            <a:pPr eaLnBrk="1" hangingPunct="1"/>
            <a:r>
              <a:rPr lang="en-US" altLang="vi-VN" sz="3500" b="1" dirty="0">
                <a:latin typeface="Times New Roman" pitchFamily="18" charset="0"/>
                <a:cs typeface="Times New Roman" pitchFamily="18" charset="0"/>
              </a:rPr>
              <a:t>CÁC BIỆN PHÁP PHÒNG BỆNH (3) </a:t>
            </a:r>
            <a:endParaRPr lang="en-US" altLang="vi-VN" sz="35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3"/>
            <a:ext cx="8229600" cy="2520280"/>
          </a:xfrm>
        </p:spPr>
        <p:txBody>
          <a:bodyPr/>
          <a:lstStyle/>
          <a:p>
            <a:pPr marL="0" indent="0" algn="ctr">
              <a:buNone/>
            </a:pPr>
            <a:r>
              <a:rPr lang="en-US" b="1" dirty="0">
                <a:solidFill>
                  <a:prstClr val="black"/>
                </a:solidFill>
                <a:latin typeface="Times New Roman" pitchFamily="18" charset="0"/>
                <a:ea typeface="+mj-ea"/>
                <a:cs typeface="Times New Roman" pitchFamily="18" charset="0"/>
              </a:rPr>
              <a:t>PHÒNG BỆNH TẠI CÁC TRƯỜNG HỌC</a:t>
            </a:r>
            <a:endParaRPr lang="en-US" dirty="0" smtClean="0">
              <a:solidFill>
                <a:srgbClr val="333333"/>
              </a:solidFill>
              <a:latin typeface="Times New Roman" pitchFamily="18" charset="0"/>
              <a:cs typeface="Times New Roman" pitchFamily="18" charset="0"/>
            </a:endParaRPr>
          </a:p>
          <a:p>
            <a:pPr marL="0" indent="0" algn="just">
              <a:buNone/>
            </a:pPr>
            <a:r>
              <a:rPr lang="vi-VN" dirty="0" smtClean="0">
                <a:solidFill>
                  <a:srgbClr val="333333"/>
                </a:solidFill>
                <a:latin typeface="+mj-lt"/>
              </a:rPr>
              <a:t>Virus </a:t>
            </a:r>
            <a:r>
              <a:rPr lang="vi-VN" dirty="0">
                <a:solidFill>
                  <a:srgbClr val="333333"/>
                </a:solidFill>
                <a:latin typeface="+mj-lt"/>
              </a:rPr>
              <a:t>corona lan truyền khi người mang bệnh ho và hắt hơi. Rửa tay thật sạch là bước đầu tiên để bảo vệ bản thân trước dịch bệnh.</a:t>
            </a:r>
            <a:endParaRPr lang="vi-VN" dirty="0">
              <a:solidFill>
                <a:srgbClr val="000000"/>
              </a:solidFill>
              <a:latin typeface="+mj-lt"/>
            </a:endParaRPr>
          </a:p>
          <a:p>
            <a:pPr marL="0" indent="0">
              <a:buNone/>
            </a:pPr>
            <a:endParaRPr lang="en-US" dirty="0"/>
          </a:p>
        </p:txBody>
      </p:sp>
      <p:pic>
        <p:nvPicPr>
          <p:cNvPr id="1026" name="Picture 2" descr="https://znews-photo.zadn.vn/w1200/Uploaded/zbvunua/2020_01_3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107997"/>
            <a:ext cx="8136904" cy="3345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25422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1"/>
            <a:ext cx="8229600" cy="3528392"/>
          </a:xfrm>
        </p:spPr>
        <p:txBody>
          <a:bodyPr/>
          <a:lstStyle/>
          <a:p>
            <a:pPr algn="just"/>
            <a:r>
              <a:rPr lang="vi-VN" dirty="0">
                <a:solidFill>
                  <a:srgbClr val="333333"/>
                </a:solidFill>
                <a:latin typeface="+mj-lt"/>
              </a:rPr>
              <a:t>Để bảo vệ bản thân và người khác, biện pháp đầu tiên là rửa tay sạch sẽ. Các bước rửa tay gồm làm ướt tay bằng nước sạch, dùng xà phòng, rửa sạch toàn bộ tay, cả lòng, mu bàn tay, giữa các ngón, dưới móng tay trong ít nhất 20 giây rồi xả sạch với nước.</a:t>
            </a:r>
            <a:endParaRPr lang="en-US" dirty="0">
              <a:latin typeface="+mj-lt"/>
            </a:endParaRPr>
          </a:p>
        </p:txBody>
      </p:sp>
      <p:pic>
        <p:nvPicPr>
          <p:cNvPr id="4098" name="Picture 2" descr="Phuong thuc lay lan cua virus corona hinh anh 3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2627" y="4077072"/>
            <a:ext cx="7416824" cy="2520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70574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08721"/>
            <a:ext cx="8229600" cy="2952328"/>
          </a:xfrm>
        </p:spPr>
        <p:txBody>
          <a:bodyPr/>
          <a:lstStyle/>
          <a:p>
            <a:pPr algn="just"/>
            <a:r>
              <a:rPr lang="vi-VN" dirty="0">
                <a:solidFill>
                  <a:srgbClr val="333333"/>
                </a:solidFill>
                <a:latin typeface="+mj-lt"/>
              </a:rPr>
              <a:t>Che miệng và mũi bằng khăn giấy khi hắt hơi rồi ném khăn giấy vào thùng rác, rửa tay sạch sẽ. Nếu không có khăn giấy, bạn nên ho, hắt hơi vào phần khuỷu tay thay vì lòng bàn tay.</a:t>
            </a:r>
            <a:endParaRPr lang="en-US" dirty="0">
              <a:latin typeface="+mj-lt"/>
            </a:endParaRPr>
          </a:p>
        </p:txBody>
      </p:sp>
      <p:pic>
        <p:nvPicPr>
          <p:cNvPr id="5122" name="Picture 2" descr="Phuong thuc lay lan cua virus corona hinh anh 4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3501008"/>
            <a:ext cx="7488832" cy="3096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24848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3"/>
            <a:ext cx="8229600" cy="2808312"/>
          </a:xfrm>
        </p:spPr>
        <p:txBody>
          <a:bodyPr/>
          <a:lstStyle/>
          <a:p>
            <a:pPr algn="just"/>
            <a:r>
              <a:rPr lang="en-US" sz="2800" b="1" dirty="0" smtClean="0">
                <a:solidFill>
                  <a:srgbClr val="333333"/>
                </a:solidFill>
                <a:latin typeface="Times New Roman" pitchFamily="18" charset="0"/>
                <a:cs typeface="Times New Roman" pitchFamily="18" charset="0"/>
              </a:rPr>
              <a:t>ĐEO KHẨU TRANG ĐÚNG CÁCH</a:t>
            </a:r>
          </a:p>
          <a:p>
            <a:pPr algn="just"/>
            <a:r>
              <a:rPr lang="vi-VN" dirty="0" smtClean="0">
                <a:solidFill>
                  <a:srgbClr val="333333"/>
                </a:solidFill>
                <a:latin typeface="Times New Roman" pitchFamily="18" charset="0"/>
                <a:cs typeface="Times New Roman" pitchFamily="18" charset="0"/>
              </a:rPr>
              <a:t>Khẩu </a:t>
            </a:r>
            <a:r>
              <a:rPr lang="vi-VN" dirty="0">
                <a:solidFill>
                  <a:srgbClr val="333333"/>
                </a:solidFill>
                <a:latin typeface="Times New Roman" pitchFamily="18" charset="0"/>
                <a:cs typeface="Times New Roman" pitchFamily="18" charset="0"/>
              </a:rPr>
              <a:t>trang bảo vệ con người bằng cách ngăn chặn các chất lỏng văng ra môi trường xung quanh khi ho, hắt hơi hoặc giúp người đeo không hít phải chất mang virus từ người khác</a:t>
            </a:r>
            <a:r>
              <a:rPr lang="vi-VN" dirty="0" smtClean="0">
                <a:solidFill>
                  <a:srgbClr val="333333"/>
                </a:solidFill>
                <a:latin typeface="Times New Roman" pitchFamily="18" charset="0"/>
                <a:cs typeface="Times New Roman" pitchFamily="18" charset="0"/>
              </a:rPr>
              <a:t>..</a:t>
            </a:r>
            <a:endParaRPr lang="en-US" dirty="0" smtClean="0">
              <a:solidFill>
                <a:srgbClr val="333333"/>
              </a:solidFill>
              <a:latin typeface="Times New Roman" pitchFamily="18" charset="0"/>
              <a:cs typeface="Times New Roman" pitchFamily="18" charset="0"/>
            </a:endParaRPr>
          </a:p>
          <a:p>
            <a:endParaRPr lang="en-US" dirty="0"/>
          </a:p>
        </p:txBody>
      </p:sp>
      <p:pic>
        <p:nvPicPr>
          <p:cNvPr id="6146" name="Picture 2" descr="Phuong thuc lay lan cua virus corona hinh anh 5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3933056"/>
            <a:ext cx="7344816" cy="2304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32577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4"/>
          <p:cNvSpPr>
            <a:spLocks noChangeArrowheads="1"/>
          </p:cNvSpPr>
          <p:nvPr/>
        </p:nvSpPr>
        <p:spPr bwMode="auto">
          <a:xfrm>
            <a:off x="228600" y="228600"/>
            <a:ext cx="8610600" cy="830263"/>
          </a:xfrm>
          <a:prstGeom prst="rect">
            <a:avLst/>
          </a:prstGeom>
          <a:noFill/>
          <a:ln w="9525">
            <a:noFill/>
            <a:miter lim="800000"/>
            <a:headEnd/>
            <a:tailEnd/>
          </a:ln>
        </p:spPr>
        <p:txBody>
          <a:bodyPr anchor="ctr">
            <a:spAutoFit/>
          </a:bodyPr>
          <a:lstStyle/>
          <a:p>
            <a:pPr algn="ctr"/>
            <a:r>
              <a:rPr lang="vi-VN" sz="2400" b="1" dirty="0">
                <a:solidFill>
                  <a:srgbClr val="C00000"/>
                </a:solidFill>
                <a:latin typeface="+mj-lt"/>
                <a:cs typeface="Times New Roman" pitchFamily="18" charset="0"/>
              </a:rPr>
              <a:t>Lượng hóa chất chứa clo để pha 10 lít dung dịch với các nồng độ clo hoạt tính thường sử dụng trong công tác phòng chống dịch</a:t>
            </a:r>
            <a:endParaRPr lang="vi-VN" sz="2400" b="1" dirty="0">
              <a:solidFill>
                <a:srgbClr val="C00000"/>
              </a:solidFill>
              <a:latin typeface="+mj-lt"/>
            </a:endParaRPr>
          </a:p>
        </p:txBody>
      </p:sp>
      <p:graphicFrame>
        <p:nvGraphicFramePr>
          <p:cNvPr id="69812" name="Group 180"/>
          <p:cNvGraphicFramePr>
            <a:graphicFrameLocks noGrp="1"/>
          </p:cNvGraphicFramePr>
          <p:nvPr>
            <p:extLst>
              <p:ext uri="{D42A27DB-BD31-4B8C-83A1-F6EECF244321}">
                <p14:modId xmlns:p14="http://schemas.microsoft.com/office/powerpoint/2010/main" val="2848027684"/>
              </p:ext>
            </p:extLst>
          </p:nvPr>
        </p:nvGraphicFramePr>
        <p:xfrm>
          <a:off x="381000" y="1262458"/>
          <a:ext cx="8305800" cy="4267202"/>
        </p:xfrm>
        <a:graphic>
          <a:graphicData uri="http://schemas.openxmlformats.org/drawingml/2006/table">
            <a:tbl>
              <a:tblPr/>
              <a:tblGrid>
                <a:gridCol w="3556000">
                  <a:extLst>
                    <a:ext uri="{9D8B030D-6E8A-4147-A177-3AD203B41FA5}">
                      <a16:colId xmlns:a16="http://schemas.microsoft.com/office/drawing/2014/main" val="20000"/>
                    </a:ext>
                  </a:extLst>
                </a:gridCol>
                <a:gridCol w="1190625">
                  <a:extLst>
                    <a:ext uri="{9D8B030D-6E8A-4147-A177-3AD203B41FA5}">
                      <a16:colId xmlns:a16="http://schemas.microsoft.com/office/drawing/2014/main" val="20001"/>
                    </a:ext>
                  </a:extLst>
                </a:gridCol>
                <a:gridCol w="1190625">
                  <a:extLst>
                    <a:ext uri="{9D8B030D-6E8A-4147-A177-3AD203B41FA5}">
                      <a16:colId xmlns:a16="http://schemas.microsoft.com/office/drawing/2014/main" val="20002"/>
                    </a:ext>
                  </a:extLst>
                </a:gridCol>
                <a:gridCol w="1192213">
                  <a:extLst>
                    <a:ext uri="{9D8B030D-6E8A-4147-A177-3AD203B41FA5}">
                      <a16:colId xmlns:a16="http://schemas.microsoft.com/office/drawing/2014/main" val="20003"/>
                    </a:ext>
                  </a:extLst>
                </a:gridCol>
                <a:gridCol w="1176337">
                  <a:extLst>
                    <a:ext uri="{9D8B030D-6E8A-4147-A177-3AD203B41FA5}">
                      <a16:colId xmlns:a16="http://schemas.microsoft.com/office/drawing/2014/main" val="20004"/>
                    </a:ext>
                  </a:extLst>
                </a:gridCol>
              </a:tblGrid>
              <a:tr h="854075">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vi-VN"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vi-VN" sz="2400" b="0" i="0" u="none" strike="noStrike" cap="none" normalizeH="0" baseline="0" dirty="0">
                          <a:ln>
                            <a:noFill/>
                          </a:ln>
                          <a:solidFill>
                            <a:schemeClr val="tx1"/>
                          </a:solidFill>
                          <a:effectLst/>
                          <a:latin typeface="Times New Roman" pitchFamily="18" charset="0"/>
                          <a:cs typeface="Times New Roman" pitchFamily="18" charset="0"/>
                        </a:rPr>
                        <a:t>Tên hóa chất</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cs typeface="Times New Roman" pitchFamily="18" charset="0"/>
                        </a:rPr>
                        <a:t>sử</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a:ln>
                            <a:noFill/>
                          </a:ln>
                          <a:solidFill>
                            <a:schemeClr val="tx1"/>
                          </a:solidFill>
                          <a:effectLst/>
                          <a:latin typeface="Times New Roman" pitchFamily="18" charset="0"/>
                          <a:cs typeface="Times New Roman" pitchFamily="18" charset="0"/>
                        </a:rPr>
                        <a:t>dụng</a:t>
                      </a:r>
                      <a:r>
                        <a:rPr kumimoji="0" lang="vi-VN" sz="2400" b="0"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a:ln>
                            <a:noFill/>
                          </a:ln>
                          <a:solidFill>
                            <a:schemeClr val="tx1"/>
                          </a:solidFill>
                          <a:effectLst/>
                          <a:latin typeface="Times New Roman" pitchFamily="18" charset="0"/>
                          <a:cs typeface="Times New Roman" pitchFamily="18" charset="0"/>
                        </a:rPr>
                        <a:t/>
                      </a:r>
                      <a:br>
                        <a:rPr kumimoji="0" lang="en-US" sz="2400" b="0" i="0" u="none" strike="noStrike" cap="none" normalizeH="0" baseline="0" dirty="0">
                          <a:ln>
                            <a:noFill/>
                          </a:ln>
                          <a:solidFill>
                            <a:schemeClr val="tx1"/>
                          </a:solidFill>
                          <a:effectLst/>
                          <a:latin typeface="Times New Roman" pitchFamily="18" charset="0"/>
                          <a:cs typeface="Times New Roman" pitchFamily="18" charset="0"/>
                        </a:rPr>
                      </a:br>
                      <a:r>
                        <a:rPr kumimoji="0" lang="vi-VN" sz="2400" b="0" i="0" u="none" strike="noStrike" cap="none" normalizeH="0" baseline="0" dirty="0">
                          <a:ln>
                            <a:noFill/>
                          </a:ln>
                          <a:solidFill>
                            <a:schemeClr val="tx1"/>
                          </a:solidFill>
                          <a:effectLst/>
                          <a:latin typeface="Times New Roman" pitchFamily="18" charset="0"/>
                          <a:cs typeface="Times New Roman" pitchFamily="18" charset="0"/>
                        </a:rPr>
                        <a:t>(hàm lượng clo hoạt tính)</a:t>
                      </a:r>
                      <a:endParaRPr kumimoji="0" lang="vi-VN" sz="36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vi-VN" sz="2400" b="1" i="0" u="none" strike="noStrike" cap="none" normalizeH="0" baseline="0">
                          <a:ln>
                            <a:noFill/>
                          </a:ln>
                          <a:solidFill>
                            <a:schemeClr val="tx1"/>
                          </a:solidFill>
                          <a:effectLst/>
                          <a:latin typeface="Times New Roman" pitchFamily="18" charset="0"/>
                          <a:cs typeface="Times New Roman" pitchFamily="18" charset="0"/>
                        </a:rPr>
                        <a:t>Lượng hóa chất cần để pha 10 lít dung dịch có nồng độ clo hoạt tính</a:t>
                      </a:r>
                      <a:endParaRPr kumimoji="0" lang="vi-VN" sz="3600" b="0" i="0" u="none" strike="noStrike" cap="none" normalizeH="0" baseline="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52488">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cs typeface="Times New Roman" pitchFamily="18" charset="0"/>
                        </a:rPr>
                        <a:t>0,125%</a:t>
                      </a:r>
                      <a:endParaRPr kumimoji="0" lang="en-US" sz="3600" b="0" i="0" u="none" strike="noStrike" cap="none" normalizeH="0" baseline="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cs typeface="Times New Roman" pitchFamily="18" charset="0"/>
                        </a:rPr>
                        <a:t>0,25%</a:t>
                      </a:r>
                      <a:endParaRPr kumimoji="0" lang="en-US" sz="3600" b="0" i="0" u="none" strike="noStrike" cap="none" normalizeH="0" baseline="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cs typeface="Times New Roman" pitchFamily="18" charset="0"/>
                        </a:rPr>
                        <a:t>0,5%</a:t>
                      </a:r>
                      <a:endParaRPr kumimoji="0" lang="en-US" sz="3600" b="0" i="0" u="none" strike="noStrike" cap="none" normalizeH="0" baseline="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Times New Roman" pitchFamily="18" charset="0"/>
                          <a:cs typeface="Times New Roman" pitchFamily="18" charset="0"/>
                        </a:rPr>
                        <a:t>1,25%</a:t>
                      </a:r>
                      <a:endParaRPr kumimoji="0" lang="en-US" sz="3600" b="0" i="0" u="none" strike="noStrike" cap="none" normalizeH="0" baseline="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47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err="1">
                          <a:ln>
                            <a:noFill/>
                          </a:ln>
                          <a:solidFill>
                            <a:srgbClr val="FF0000"/>
                          </a:solidFill>
                          <a:effectLst/>
                          <a:latin typeface="Times New Roman" pitchFamily="18" charset="0"/>
                          <a:cs typeface="Times New Roman" pitchFamily="18" charset="0"/>
                        </a:rPr>
                        <a:t>Cloramin</a:t>
                      </a:r>
                      <a:r>
                        <a:rPr kumimoji="0" lang="en-US" sz="2400" b="0" i="0" u="none" strike="noStrike" cap="none" normalizeH="0" baseline="0" dirty="0">
                          <a:ln>
                            <a:noFill/>
                          </a:ln>
                          <a:solidFill>
                            <a:srgbClr val="FF0000"/>
                          </a:solidFill>
                          <a:effectLst/>
                          <a:latin typeface="Times New Roman" pitchFamily="18" charset="0"/>
                          <a:cs typeface="Times New Roman" pitchFamily="18" charset="0"/>
                        </a:rPr>
                        <a:t> B (25% - 30%)</a:t>
                      </a:r>
                      <a:endParaRPr kumimoji="0" lang="en-US" sz="3600" b="0" i="0" u="none" strike="noStrike" cap="none" normalizeH="0" baseline="0" dirty="0">
                        <a:ln>
                          <a:noFill/>
                        </a:ln>
                        <a:solidFill>
                          <a:srgbClr val="FF0000"/>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50g</a:t>
                      </a:r>
                      <a:endParaRPr kumimoji="0" lang="en-US" sz="3600" b="0" i="0" u="none" strike="noStrike" cap="none" normalizeH="0" baseline="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100g</a:t>
                      </a:r>
                      <a:endParaRPr kumimoji="0" lang="en-US" sz="3600" b="0" i="0" u="none" strike="noStrike" cap="none" normalizeH="0" baseline="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FF0000"/>
                          </a:solidFill>
                          <a:effectLst/>
                          <a:latin typeface="Times New Roman" pitchFamily="18" charset="0"/>
                          <a:cs typeface="Times New Roman" pitchFamily="18" charset="0"/>
                        </a:rPr>
                        <a:t>200g</a:t>
                      </a:r>
                      <a:endParaRPr kumimoji="0" lang="en-US" sz="3600" b="0" i="0" u="none" strike="noStrike" cap="none" normalizeH="0" baseline="0" dirty="0">
                        <a:ln>
                          <a:noFill/>
                        </a:ln>
                        <a:solidFill>
                          <a:srgbClr val="FF0000"/>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500g</a:t>
                      </a:r>
                      <a:endParaRPr kumimoji="0" lang="en-US" sz="3600" b="0" i="0" u="none" strike="noStrike" cap="none" normalizeH="0" baseline="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064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Canxi HypoCloride (70%)</a:t>
                      </a:r>
                      <a:endParaRPr kumimoji="0" lang="en-US" sz="3600" b="0" i="0" u="none" strike="noStrike" cap="none" normalizeH="0" baseline="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18g</a:t>
                      </a:r>
                      <a:endParaRPr kumimoji="0" lang="en-US" sz="3600" b="0" i="0" u="none" strike="noStrike" cap="none" normalizeH="0" baseline="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36g</a:t>
                      </a:r>
                      <a:endParaRPr kumimoji="0" lang="en-US" sz="3600" b="0" i="0" u="none" strike="noStrike" cap="none" normalizeH="0" baseline="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72g</a:t>
                      </a:r>
                      <a:endParaRPr kumimoji="0" lang="en-US" sz="3600" b="0" i="0" u="none" strike="noStrike" cap="none" normalizeH="0" baseline="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180g</a:t>
                      </a:r>
                      <a:endParaRPr kumimoji="0" lang="en-US" sz="3600" b="0" i="0" u="none" strike="noStrike" cap="none" normalizeH="0" baseline="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064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Bột Natri dichloroisocianurate (60%)</a:t>
                      </a:r>
                      <a:endParaRPr kumimoji="0" lang="en-US" sz="3600" b="0" i="0" u="none" strike="noStrike" cap="none" normalizeH="0" baseline="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21g</a:t>
                      </a:r>
                      <a:endParaRPr kumimoji="0" lang="en-US" sz="3600" b="0" i="0" u="none" strike="noStrike" cap="none" normalizeH="0" baseline="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42g</a:t>
                      </a:r>
                      <a:endParaRPr kumimoji="0" lang="en-US" sz="3600" b="0" i="0" u="none" strike="noStrike" cap="none" normalizeH="0" baseline="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8" charset="0"/>
                          <a:cs typeface="Times New Roman" pitchFamily="18" charset="0"/>
                        </a:rPr>
                        <a:t>84g</a:t>
                      </a:r>
                      <a:endParaRPr kumimoji="0" lang="en-US" sz="3600" b="0" i="0" u="none" strike="noStrike" cap="none" normalizeH="0" baseline="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8" charset="0"/>
                          <a:cs typeface="Times New Roman" pitchFamily="18" charset="0"/>
                        </a:rPr>
                        <a:t>210g</a:t>
                      </a:r>
                      <a:endParaRPr kumimoji="0" lang="en-US" sz="36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72069" name="Rectangle 181"/>
          <p:cNvSpPr>
            <a:spLocks noChangeArrowheads="1"/>
          </p:cNvSpPr>
          <p:nvPr/>
        </p:nvSpPr>
        <p:spPr bwMode="auto">
          <a:xfrm>
            <a:off x="385736" y="5661248"/>
            <a:ext cx="8305800" cy="830263"/>
          </a:xfrm>
          <a:prstGeom prst="rect">
            <a:avLst/>
          </a:prstGeom>
          <a:noFill/>
          <a:ln w="9525">
            <a:noFill/>
            <a:miter lim="800000"/>
            <a:headEnd/>
            <a:tailEnd/>
          </a:ln>
        </p:spPr>
        <p:txBody>
          <a:bodyPr anchor="ctr">
            <a:spAutoFit/>
          </a:bodyPr>
          <a:lstStyle/>
          <a:p>
            <a:r>
              <a:rPr lang="en-US" sz="2400" i="1" dirty="0" err="1">
                <a:cs typeface="Times New Roman" pitchFamily="18" charset="0"/>
              </a:rPr>
              <a:t>Cách</a:t>
            </a:r>
            <a:r>
              <a:rPr lang="en-US" sz="2400" i="1" dirty="0">
                <a:cs typeface="Times New Roman" pitchFamily="18" charset="0"/>
              </a:rPr>
              <a:t> </a:t>
            </a:r>
            <a:r>
              <a:rPr lang="en-US" sz="2400" i="1" dirty="0" err="1">
                <a:cs typeface="Times New Roman" pitchFamily="18" charset="0"/>
              </a:rPr>
              <a:t>pha</a:t>
            </a:r>
            <a:r>
              <a:rPr lang="en-US" sz="2400" i="1" dirty="0">
                <a:cs typeface="Times New Roman" pitchFamily="18" charset="0"/>
              </a:rPr>
              <a:t>: </a:t>
            </a:r>
            <a:r>
              <a:rPr lang="en-US" sz="2400" i="1" dirty="0" err="1">
                <a:cs typeface="Times New Roman" pitchFamily="18" charset="0"/>
              </a:rPr>
              <a:t>Hòa</a:t>
            </a:r>
            <a:r>
              <a:rPr lang="en-US" sz="2400" i="1" dirty="0">
                <a:cs typeface="Times New Roman" pitchFamily="18" charset="0"/>
              </a:rPr>
              <a:t> tan </a:t>
            </a:r>
            <a:r>
              <a:rPr lang="en-US" sz="2400" i="1" dirty="0" err="1">
                <a:cs typeface="Times New Roman" pitchFamily="18" charset="0"/>
              </a:rPr>
              <a:t>hoàn</a:t>
            </a:r>
            <a:r>
              <a:rPr lang="en-US" sz="2400" i="1" dirty="0">
                <a:cs typeface="Times New Roman" pitchFamily="18" charset="0"/>
              </a:rPr>
              <a:t> </a:t>
            </a:r>
            <a:r>
              <a:rPr lang="en-US" sz="2400" i="1" dirty="0" err="1">
                <a:cs typeface="Times New Roman" pitchFamily="18" charset="0"/>
              </a:rPr>
              <a:t>toàn</a:t>
            </a:r>
            <a:r>
              <a:rPr lang="en-US" sz="2400" i="1" dirty="0">
                <a:cs typeface="Times New Roman" pitchFamily="18" charset="0"/>
              </a:rPr>
              <a:t> </a:t>
            </a:r>
            <a:r>
              <a:rPr lang="en-US" sz="2400" i="1" dirty="0" err="1">
                <a:cs typeface="Times New Roman" pitchFamily="18" charset="0"/>
              </a:rPr>
              <a:t>lượng</a:t>
            </a:r>
            <a:r>
              <a:rPr lang="en-US" sz="2400" i="1" dirty="0">
                <a:cs typeface="Times New Roman" pitchFamily="18" charset="0"/>
              </a:rPr>
              <a:t> </a:t>
            </a:r>
            <a:r>
              <a:rPr lang="en-US" sz="2400" i="1" dirty="0" err="1">
                <a:cs typeface="Times New Roman" pitchFamily="18" charset="0"/>
              </a:rPr>
              <a:t>hóa</a:t>
            </a:r>
            <a:r>
              <a:rPr lang="en-US" sz="2400" i="1" dirty="0">
                <a:cs typeface="Times New Roman" pitchFamily="18" charset="0"/>
              </a:rPr>
              <a:t> </a:t>
            </a:r>
            <a:r>
              <a:rPr lang="en-US" sz="2400" i="1" dirty="0" err="1">
                <a:cs typeface="Times New Roman" pitchFamily="18" charset="0"/>
              </a:rPr>
              <a:t>chất</a:t>
            </a:r>
            <a:r>
              <a:rPr lang="en-US" sz="2400" i="1" dirty="0">
                <a:cs typeface="Times New Roman" pitchFamily="18" charset="0"/>
              </a:rPr>
              <a:t> </a:t>
            </a:r>
            <a:r>
              <a:rPr lang="en-US" sz="2400" i="1" dirty="0" err="1">
                <a:cs typeface="Times New Roman" pitchFamily="18" charset="0"/>
              </a:rPr>
              <a:t>cần</a:t>
            </a:r>
            <a:r>
              <a:rPr lang="en-US" sz="2400" i="1" dirty="0">
                <a:cs typeface="Times New Roman" pitchFamily="18" charset="0"/>
              </a:rPr>
              <a:t> </a:t>
            </a:r>
            <a:r>
              <a:rPr lang="en-US" sz="2400" i="1" dirty="0" err="1">
                <a:cs typeface="Times New Roman" pitchFamily="18" charset="0"/>
              </a:rPr>
              <a:t>thiết</a:t>
            </a:r>
            <a:r>
              <a:rPr lang="en-US" sz="2400" i="1" dirty="0">
                <a:cs typeface="Times New Roman" pitchFamily="18" charset="0"/>
              </a:rPr>
              <a:t> </a:t>
            </a:r>
            <a:r>
              <a:rPr lang="en-US" sz="2400" i="1" dirty="0" err="1">
                <a:cs typeface="Times New Roman" pitchFamily="18" charset="0"/>
              </a:rPr>
              <a:t>cho</a:t>
            </a:r>
            <a:r>
              <a:rPr lang="en-US" sz="2400" i="1" dirty="0">
                <a:cs typeface="Times New Roman" pitchFamily="18" charset="0"/>
              </a:rPr>
              <a:t> </a:t>
            </a:r>
            <a:r>
              <a:rPr lang="en-US" sz="2400" i="1" dirty="0" err="1">
                <a:cs typeface="Times New Roman" pitchFamily="18" charset="0"/>
              </a:rPr>
              <a:t>vừa</a:t>
            </a:r>
            <a:r>
              <a:rPr lang="en-US" sz="2400" i="1" dirty="0">
                <a:cs typeface="Times New Roman" pitchFamily="18" charset="0"/>
              </a:rPr>
              <a:t> </a:t>
            </a:r>
            <a:r>
              <a:rPr lang="en-US" sz="2400" i="1" dirty="0" err="1">
                <a:cs typeface="Times New Roman" pitchFamily="18" charset="0"/>
              </a:rPr>
              <a:t>đủ</a:t>
            </a:r>
            <a:r>
              <a:rPr lang="en-US" sz="2400" i="1" dirty="0">
                <a:cs typeface="Times New Roman" pitchFamily="18" charset="0"/>
              </a:rPr>
              <a:t> 10 </a:t>
            </a:r>
            <a:r>
              <a:rPr lang="en-US" sz="2400" i="1" dirty="0" err="1">
                <a:cs typeface="Times New Roman" pitchFamily="18" charset="0"/>
              </a:rPr>
              <a:t>lít</a:t>
            </a:r>
            <a:r>
              <a:rPr lang="en-US" sz="2400" i="1" dirty="0">
                <a:cs typeface="Times New Roman" pitchFamily="18" charset="0"/>
              </a:rPr>
              <a:t> </a:t>
            </a:r>
            <a:r>
              <a:rPr lang="en-US" sz="2400" i="1" dirty="0" err="1">
                <a:cs typeface="Times New Roman" pitchFamily="18" charset="0"/>
              </a:rPr>
              <a:t>nước</a:t>
            </a:r>
            <a:r>
              <a:rPr lang="en-US" sz="2400" i="1" dirty="0">
                <a:cs typeface="Times New Roman" pitchFamily="18" charset="0"/>
              </a:rPr>
              <a:t> </a:t>
            </a:r>
            <a:r>
              <a:rPr lang="en-US" sz="2400" i="1" dirty="0" err="1">
                <a:cs typeface="Times New Roman" pitchFamily="18" charset="0"/>
              </a:rPr>
              <a:t>sạch</a:t>
            </a:r>
            <a:r>
              <a:rPr lang="en-US" sz="2000" i="1" dirty="0">
                <a:cs typeface="Times New Roman" pitchFamily="18" charset="0"/>
              </a:rPr>
              <a:t>. </a:t>
            </a:r>
            <a:endParaRPr lang="en-US" sz="3200" i="1" dirty="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533400" y="1295400"/>
            <a:ext cx="8229600" cy="3352800"/>
          </a:xfrm>
        </p:spPr>
        <p:txBody>
          <a:bodyPr/>
          <a:lstStyle/>
          <a:p>
            <a:pPr marL="0" indent="0" algn="ctr">
              <a:buFont typeface="Arial" pitchFamily="34" charset="0"/>
              <a:buNone/>
            </a:pPr>
            <a:endParaRPr lang="en-US" altLang="vi-VN" sz="3300" b="1" dirty="0" smtClean="0">
              <a:latin typeface="Times New Roman" pitchFamily="18" charset="0"/>
              <a:cs typeface="Times New Roman" pitchFamily="18" charset="0"/>
            </a:endParaRPr>
          </a:p>
          <a:p>
            <a:pPr marL="0" indent="0" algn="ctr">
              <a:buFont typeface="Arial" pitchFamily="34" charset="0"/>
              <a:buNone/>
            </a:pPr>
            <a:r>
              <a:rPr lang="en-US" altLang="vi-VN" sz="3300" b="1" dirty="0" smtClean="0">
                <a:latin typeface="Times New Roman" pitchFamily="18" charset="0"/>
                <a:cs typeface="Times New Roman" pitchFamily="18" charset="0"/>
              </a:rPr>
              <a:t>MỘT </a:t>
            </a:r>
            <a:r>
              <a:rPr lang="en-US" altLang="vi-VN" sz="3300" b="1" dirty="0">
                <a:latin typeface="Times New Roman" pitchFamily="18" charset="0"/>
                <a:cs typeface="Times New Roman" pitchFamily="18" charset="0"/>
              </a:rPr>
              <a:t>SỐ THÔNG TIN CHUNG </a:t>
            </a:r>
          </a:p>
          <a:p>
            <a:pPr marL="0" indent="0" algn="ctr">
              <a:buFont typeface="Arial" pitchFamily="34" charset="0"/>
              <a:buNone/>
            </a:pPr>
            <a:r>
              <a:rPr lang="en-US" altLang="vi-VN" sz="3300" b="1" dirty="0">
                <a:latin typeface="Times New Roman" pitchFamily="18" charset="0"/>
                <a:cs typeface="Times New Roman" pitchFamily="18" charset="0"/>
              </a:rPr>
              <a:t>VỀ BỆNH VIÊM Đ</a:t>
            </a:r>
            <a:r>
              <a:rPr lang="vi-VN" altLang="vi-VN" sz="3300" b="1" dirty="0">
                <a:latin typeface="Times New Roman" pitchFamily="18" charset="0"/>
                <a:cs typeface="Times New Roman" pitchFamily="18" charset="0"/>
              </a:rPr>
              <a:t>Ư</a:t>
            </a:r>
            <a:r>
              <a:rPr lang="en-GB" altLang="vi-VN" sz="3300" b="1" dirty="0">
                <a:latin typeface="Times New Roman" pitchFamily="18" charset="0"/>
                <a:cs typeface="Times New Roman" pitchFamily="18" charset="0"/>
              </a:rPr>
              <a:t>ỜNG HÔ HẤP CẤP DO CHỦNG MỚI CỦA VI RÚT CORONA (Novel Corona Virus - </a:t>
            </a:r>
            <a:r>
              <a:rPr lang="en-GB" altLang="vi-VN" sz="3300" b="1" dirty="0" err="1">
                <a:latin typeface="Times New Roman" pitchFamily="18" charset="0"/>
                <a:cs typeface="Times New Roman" pitchFamily="18" charset="0"/>
              </a:rPr>
              <a:t>nCoV</a:t>
            </a:r>
            <a:r>
              <a:rPr lang="en-GB" altLang="vi-VN" sz="3300" b="1" dirty="0">
                <a:latin typeface="Times New Roman" pitchFamily="18" charset="0"/>
                <a:cs typeface="Times New Roman" pitchFamily="18" charset="0"/>
              </a:rPr>
              <a:t>)</a:t>
            </a:r>
            <a:endParaRPr lang="vi-VN" altLang="vi-VN" sz="33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endParaRPr lang="vi-VN" altLang="vi-VN"/>
          </a:p>
        </p:txBody>
      </p:sp>
      <p:pic>
        <p:nvPicPr>
          <p:cNvPr id="49155" name="Content Placeholder 3"/>
          <p:cNvPicPr>
            <a:picLocks noGrp="1" noChangeAspect="1"/>
          </p:cNvPicPr>
          <p:nvPr>
            <p:ph idx="1"/>
          </p:nvPr>
        </p:nvPicPr>
        <p:blipFill>
          <a:blip r:embed="rId2"/>
          <a:srcRect/>
          <a:stretch>
            <a:fillRect/>
          </a:stretch>
        </p:blipFill>
        <p:spPr>
          <a:xfrm>
            <a:off x="0" y="0"/>
            <a:ext cx="9144000" cy="68580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85720" y="274638"/>
            <a:ext cx="8572560" cy="1143000"/>
          </a:xfrm>
        </p:spPr>
        <p:txBody>
          <a:bodyPr/>
          <a:lstStyle/>
          <a:p>
            <a:pPr eaLnBrk="1" hangingPunct="1"/>
            <a:r>
              <a:rPr lang="en-US" altLang="vi-VN" sz="3800" b="1" dirty="0">
                <a:latin typeface="Times New Roman" pitchFamily="18" charset="0"/>
                <a:cs typeface="Times New Roman" pitchFamily="18" charset="0"/>
              </a:rPr>
              <a:t>TÌNH HÌNH DỊCH BỆNH (1</a:t>
            </a:r>
            <a:r>
              <a:rPr lang="en-US" altLang="vi-VN" sz="3800" b="1" dirty="0" smtClean="0">
                <a:latin typeface="Times New Roman" pitchFamily="18" charset="0"/>
                <a:cs typeface="Times New Roman" pitchFamily="18" charset="0"/>
              </a:rPr>
              <a:t>) </a:t>
            </a:r>
            <a:br>
              <a:rPr lang="en-US" altLang="vi-VN" sz="3800" b="1" dirty="0" smtClean="0">
                <a:latin typeface="Times New Roman" pitchFamily="18" charset="0"/>
                <a:cs typeface="Times New Roman" pitchFamily="18" charset="0"/>
              </a:rPr>
            </a:br>
            <a:endParaRPr lang="en-GB" altLang="vi-VN" sz="2400" b="1" dirty="0">
              <a:solidFill>
                <a:srgbClr val="FF0000"/>
              </a:solidFill>
              <a:latin typeface="Times New Roman" pitchFamily="18" charset="0"/>
              <a:cs typeface="Times New Roman" pitchFamily="18" charset="0"/>
            </a:endParaRPr>
          </a:p>
        </p:txBody>
      </p:sp>
      <p:sp>
        <p:nvSpPr>
          <p:cNvPr id="17411" name="Content Placeholder 2"/>
          <p:cNvSpPr>
            <a:spLocks noGrp="1"/>
          </p:cNvSpPr>
          <p:nvPr>
            <p:ph idx="1"/>
          </p:nvPr>
        </p:nvSpPr>
        <p:spPr>
          <a:xfrm>
            <a:off x="304800" y="1219200"/>
            <a:ext cx="8686800" cy="5181600"/>
          </a:xfrm>
        </p:spPr>
        <p:txBody>
          <a:bodyPr/>
          <a:lstStyle/>
          <a:p>
            <a:pPr eaLnBrk="1" hangingPunct="1">
              <a:lnSpc>
                <a:spcPct val="150000"/>
              </a:lnSpc>
              <a:buNone/>
            </a:pPr>
            <a:r>
              <a:rPr lang="en-US" altLang="vi-VN" sz="2800" dirty="0" smtClean="0">
                <a:latin typeface="Times New Roman" pitchFamily="18" charset="0"/>
                <a:cs typeface="Times New Roman" pitchFamily="18" charset="0"/>
              </a:rPr>
              <a:t>- Theo </a:t>
            </a:r>
            <a:r>
              <a:rPr lang="en-GB" altLang="vi-VN" sz="2800" dirty="0">
                <a:latin typeface="Times New Roman" pitchFamily="18" charset="0"/>
                <a:cs typeface="Times New Roman" pitchFamily="18" charset="0"/>
              </a:rPr>
              <a:t>WHO g</a:t>
            </a:r>
            <a:r>
              <a:rPr lang="en-US" altLang="vi-VN" sz="2800" dirty="0">
                <a:latin typeface="Times New Roman" pitchFamily="18" charset="0"/>
                <a:cs typeface="Times New Roman" pitchFamily="18" charset="0"/>
              </a:rPr>
              <a:t>hi </a:t>
            </a:r>
            <a:r>
              <a:rPr lang="en-US" altLang="vi-VN" sz="2800" dirty="0" err="1">
                <a:latin typeface="Times New Roman" pitchFamily="18" charset="0"/>
                <a:cs typeface="Times New Roman" pitchFamily="18" charset="0"/>
              </a:rPr>
              <a:t>nhận</a:t>
            </a:r>
            <a:r>
              <a:rPr lang="en-US" altLang="vi-VN" sz="2800" dirty="0">
                <a:latin typeface="Times New Roman" pitchFamily="18" charset="0"/>
                <a:cs typeface="Times New Roman" pitchFamily="18" charset="0"/>
              </a:rPr>
              <a:t> ca </a:t>
            </a:r>
            <a:r>
              <a:rPr lang="en-US" altLang="vi-VN" sz="2800" dirty="0" err="1">
                <a:latin typeface="Times New Roman" pitchFamily="18" charset="0"/>
                <a:cs typeface="Times New Roman" pitchFamily="18" charset="0"/>
              </a:rPr>
              <a:t>bệnh</a:t>
            </a:r>
            <a:r>
              <a:rPr lang="en-US" altLang="vi-VN" sz="2800" dirty="0">
                <a:latin typeface="Times New Roman" pitchFamily="18" charset="0"/>
                <a:cs typeface="Times New Roman" pitchFamily="18" charset="0"/>
              </a:rPr>
              <a:t> </a:t>
            </a:r>
            <a:r>
              <a:rPr lang="en-US" altLang="vi-VN" sz="2800" dirty="0" err="1">
                <a:latin typeface="Times New Roman" pitchFamily="18" charset="0"/>
                <a:cs typeface="Times New Roman" pitchFamily="18" charset="0"/>
              </a:rPr>
              <a:t>đầu</a:t>
            </a:r>
            <a:r>
              <a:rPr lang="en-US" altLang="vi-VN" sz="2800" dirty="0">
                <a:latin typeface="Times New Roman" pitchFamily="18" charset="0"/>
                <a:cs typeface="Times New Roman" pitchFamily="18" charset="0"/>
              </a:rPr>
              <a:t> </a:t>
            </a:r>
            <a:r>
              <a:rPr lang="en-US" altLang="vi-VN" sz="2800" dirty="0" err="1">
                <a:latin typeface="Times New Roman" pitchFamily="18" charset="0"/>
                <a:cs typeface="Times New Roman" pitchFamily="18" charset="0"/>
              </a:rPr>
              <a:t>tiên</a:t>
            </a:r>
            <a:r>
              <a:rPr lang="en-US" altLang="vi-VN" sz="2800" dirty="0">
                <a:latin typeface="Times New Roman" pitchFamily="18" charset="0"/>
                <a:cs typeface="Times New Roman" pitchFamily="18" charset="0"/>
              </a:rPr>
              <a:t> </a:t>
            </a:r>
            <a:r>
              <a:rPr lang="en-US" altLang="vi-VN" sz="2800" dirty="0" err="1">
                <a:latin typeface="Times New Roman" pitchFamily="18" charset="0"/>
                <a:cs typeface="Times New Roman" pitchFamily="18" charset="0"/>
              </a:rPr>
              <a:t>vào</a:t>
            </a:r>
            <a:r>
              <a:rPr lang="en-US" altLang="vi-VN" sz="2800" dirty="0">
                <a:latin typeface="Times New Roman" pitchFamily="18" charset="0"/>
                <a:cs typeface="Times New Roman" pitchFamily="18" charset="0"/>
              </a:rPr>
              <a:t> </a:t>
            </a:r>
            <a:r>
              <a:rPr lang="en-US" altLang="vi-VN" sz="2800" dirty="0" smtClean="0">
                <a:latin typeface="Times New Roman" pitchFamily="18" charset="0"/>
                <a:cs typeface="Times New Roman" pitchFamily="18" charset="0"/>
              </a:rPr>
              <a:t>12</a:t>
            </a:r>
            <a:r>
              <a:rPr lang="en-US" altLang="vi-VN" sz="2800" dirty="0">
                <a:latin typeface="Times New Roman" pitchFamily="18" charset="0"/>
                <a:cs typeface="Times New Roman" pitchFamily="18" charset="0"/>
              </a:rPr>
              <a:t>/ 2019</a:t>
            </a:r>
            <a:r>
              <a:rPr lang="en-US" altLang="vi-VN" sz="2800" dirty="0" smtClean="0">
                <a:latin typeface="Times New Roman" pitchFamily="18" charset="0"/>
                <a:cs typeface="Times New Roman" pitchFamily="18" charset="0"/>
              </a:rPr>
              <a:t>.)</a:t>
            </a:r>
            <a:endParaRPr lang="en-US" altLang="vi-VN" sz="2800" dirty="0">
              <a:latin typeface="Times New Roman" pitchFamily="18" charset="0"/>
              <a:cs typeface="Times New Roman" pitchFamily="18" charset="0"/>
            </a:endParaRPr>
          </a:p>
          <a:p>
            <a:pPr eaLnBrk="1" hangingPunct="1">
              <a:lnSpc>
                <a:spcPct val="150000"/>
              </a:lnSpc>
              <a:buNone/>
            </a:pPr>
            <a:r>
              <a:rPr lang="en-US" altLang="vi-VN" sz="2800" dirty="0" smtClean="0">
                <a:latin typeface="Times New Roman" pitchFamily="18" charset="0"/>
                <a:cs typeface="Times New Roman" pitchFamily="18" charset="0"/>
              </a:rPr>
              <a:t>- </a:t>
            </a:r>
            <a:r>
              <a:rPr lang="en-US" altLang="vi-VN" sz="2800" dirty="0" err="1" smtClean="0">
                <a:latin typeface="Times New Roman" pitchFamily="18" charset="0"/>
                <a:cs typeface="Times New Roman" pitchFamily="18" charset="0"/>
              </a:rPr>
              <a:t>Các</a:t>
            </a:r>
            <a:r>
              <a:rPr lang="en-US" altLang="vi-VN" sz="2800" dirty="0" smtClean="0">
                <a:latin typeface="Times New Roman" pitchFamily="18" charset="0"/>
                <a:cs typeface="Times New Roman" pitchFamily="18" charset="0"/>
              </a:rPr>
              <a:t> </a:t>
            </a:r>
            <a:r>
              <a:rPr lang="en-US" altLang="vi-VN" sz="2800" dirty="0">
                <a:latin typeface="Times New Roman" pitchFamily="18" charset="0"/>
                <a:cs typeface="Times New Roman" pitchFamily="18" charset="0"/>
              </a:rPr>
              <a:t>tr</a:t>
            </a:r>
            <a:r>
              <a:rPr lang="vi-VN" altLang="vi-VN" sz="2800" dirty="0">
                <a:latin typeface="Times New Roman" pitchFamily="18" charset="0"/>
                <a:cs typeface="Times New Roman" pitchFamily="18" charset="0"/>
              </a:rPr>
              <a:t>ư</a:t>
            </a:r>
            <a:r>
              <a:rPr lang="en-GB" altLang="vi-VN" sz="2800" dirty="0" err="1">
                <a:latin typeface="Times New Roman" pitchFamily="18" charset="0"/>
                <a:cs typeface="Times New Roman" pitchFamily="18" charset="0"/>
              </a:rPr>
              <a:t>ờng</a:t>
            </a:r>
            <a:r>
              <a:rPr lang="en-GB" altLang="vi-VN" sz="2800" dirty="0">
                <a:latin typeface="Times New Roman" pitchFamily="18" charset="0"/>
                <a:cs typeface="Times New Roman" pitchFamily="18" charset="0"/>
              </a:rPr>
              <a:t> </a:t>
            </a:r>
            <a:r>
              <a:rPr lang="en-GB" altLang="vi-VN" sz="2800" dirty="0" err="1">
                <a:latin typeface="Times New Roman" pitchFamily="18" charset="0"/>
                <a:cs typeface="Times New Roman" pitchFamily="18" charset="0"/>
              </a:rPr>
              <a:t>hợp</a:t>
            </a:r>
            <a:r>
              <a:rPr lang="en-GB" altLang="vi-VN" sz="2800" dirty="0">
                <a:latin typeface="Times New Roman" pitchFamily="18" charset="0"/>
                <a:cs typeface="Times New Roman" pitchFamily="18" charset="0"/>
              </a:rPr>
              <a:t> </a:t>
            </a:r>
            <a:r>
              <a:rPr lang="en-GB" altLang="vi-VN" sz="2800" dirty="0" err="1">
                <a:latin typeface="Times New Roman" pitchFamily="18" charset="0"/>
                <a:cs typeface="Times New Roman" pitchFamily="18" charset="0"/>
              </a:rPr>
              <a:t>mắc</a:t>
            </a:r>
            <a:r>
              <a:rPr lang="en-GB" altLang="vi-VN" sz="2800" dirty="0">
                <a:latin typeface="Times New Roman" pitchFamily="18" charset="0"/>
                <a:cs typeface="Times New Roman" pitchFamily="18" charset="0"/>
              </a:rPr>
              <a:t> </a:t>
            </a:r>
            <a:r>
              <a:rPr lang="en-GB" altLang="vi-VN" sz="2800" dirty="0" err="1">
                <a:latin typeface="Times New Roman" pitchFamily="18" charset="0"/>
                <a:cs typeface="Times New Roman" pitchFamily="18" charset="0"/>
              </a:rPr>
              <a:t>tại</a:t>
            </a:r>
            <a:r>
              <a:rPr lang="en-GB" altLang="vi-VN" sz="2800" dirty="0">
                <a:latin typeface="Times New Roman" pitchFamily="18" charset="0"/>
                <a:cs typeface="Times New Roman" pitchFamily="18" charset="0"/>
              </a:rPr>
              <a:t> </a:t>
            </a:r>
            <a:r>
              <a:rPr lang="en-GB" altLang="vi-VN" sz="2800" dirty="0" err="1">
                <a:latin typeface="Times New Roman" pitchFamily="18" charset="0"/>
                <a:cs typeface="Times New Roman" pitchFamily="18" charset="0"/>
              </a:rPr>
              <a:t>Trung</a:t>
            </a:r>
            <a:r>
              <a:rPr lang="en-GB" altLang="vi-VN" sz="2800" dirty="0">
                <a:latin typeface="Times New Roman" pitchFamily="18" charset="0"/>
                <a:cs typeface="Times New Roman" pitchFamily="18" charset="0"/>
              </a:rPr>
              <a:t> </a:t>
            </a:r>
            <a:r>
              <a:rPr lang="en-GB" altLang="vi-VN" sz="2800" dirty="0" err="1">
                <a:latin typeface="Times New Roman" pitchFamily="18" charset="0"/>
                <a:cs typeface="Times New Roman" pitchFamily="18" charset="0"/>
              </a:rPr>
              <a:t>Quốc</a:t>
            </a:r>
            <a:r>
              <a:rPr lang="en-GB" altLang="vi-VN" sz="2800" dirty="0">
                <a:latin typeface="Times New Roman" pitchFamily="18" charset="0"/>
                <a:cs typeface="Times New Roman" pitchFamily="18" charset="0"/>
              </a:rPr>
              <a:t> </a:t>
            </a:r>
            <a:r>
              <a:rPr lang="en-GB" altLang="vi-VN" sz="2800" dirty="0" err="1">
                <a:latin typeface="Times New Roman" pitchFamily="18" charset="0"/>
                <a:cs typeface="Times New Roman" pitchFamily="18" charset="0"/>
              </a:rPr>
              <a:t>đều</a:t>
            </a:r>
            <a:r>
              <a:rPr lang="en-GB" altLang="vi-VN" sz="2800" dirty="0">
                <a:latin typeface="Times New Roman" pitchFamily="18" charset="0"/>
                <a:cs typeface="Times New Roman" pitchFamily="18" charset="0"/>
              </a:rPr>
              <a:t> </a:t>
            </a:r>
            <a:r>
              <a:rPr lang="en-GB" altLang="vi-VN" sz="2800" dirty="0" err="1">
                <a:latin typeface="Times New Roman" pitchFamily="18" charset="0"/>
                <a:cs typeface="Times New Roman" pitchFamily="18" charset="0"/>
              </a:rPr>
              <a:t>liên</a:t>
            </a:r>
            <a:r>
              <a:rPr lang="en-GB" altLang="vi-VN" sz="2800" dirty="0">
                <a:latin typeface="Times New Roman" pitchFamily="18" charset="0"/>
                <a:cs typeface="Times New Roman" pitchFamily="18" charset="0"/>
              </a:rPr>
              <a:t> quan </a:t>
            </a:r>
            <a:r>
              <a:rPr lang="en-GB" altLang="vi-VN" sz="2800" dirty="0" err="1">
                <a:latin typeface="Times New Roman" pitchFamily="18" charset="0"/>
                <a:cs typeface="Times New Roman" pitchFamily="18" charset="0"/>
              </a:rPr>
              <a:t>tới</a:t>
            </a:r>
            <a:r>
              <a:rPr lang="en-GB" altLang="vi-VN" sz="2800" dirty="0">
                <a:latin typeface="Times New Roman" pitchFamily="18" charset="0"/>
                <a:cs typeface="Times New Roman" pitchFamily="18" charset="0"/>
              </a:rPr>
              <a:t> 1 </a:t>
            </a:r>
            <a:r>
              <a:rPr lang="en-GB" altLang="vi-VN" sz="2800" dirty="0" err="1">
                <a:latin typeface="Times New Roman" pitchFamily="18" charset="0"/>
                <a:cs typeface="Times New Roman" pitchFamily="18" charset="0"/>
              </a:rPr>
              <a:t>chợ</a:t>
            </a:r>
            <a:r>
              <a:rPr lang="en-GB" altLang="vi-VN" sz="2800" dirty="0">
                <a:latin typeface="Times New Roman" pitchFamily="18" charset="0"/>
                <a:cs typeface="Times New Roman" pitchFamily="18" charset="0"/>
              </a:rPr>
              <a:t> </a:t>
            </a:r>
            <a:r>
              <a:rPr lang="en-GB" altLang="vi-VN" sz="2800" dirty="0" err="1">
                <a:latin typeface="Times New Roman" pitchFamily="18" charset="0"/>
                <a:cs typeface="Times New Roman" pitchFamily="18" charset="0"/>
              </a:rPr>
              <a:t>bán</a:t>
            </a:r>
            <a:r>
              <a:rPr lang="en-GB" altLang="vi-VN" sz="2800" dirty="0">
                <a:latin typeface="Times New Roman" pitchFamily="18" charset="0"/>
                <a:cs typeface="Times New Roman" pitchFamily="18" charset="0"/>
              </a:rPr>
              <a:t> </a:t>
            </a:r>
            <a:r>
              <a:rPr lang="en-GB" altLang="vi-VN" sz="2800" dirty="0" err="1">
                <a:latin typeface="Times New Roman" pitchFamily="18" charset="0"/>
                <a:cs typeface="Times New Roman" pitchFamily="18" charset="0"/>
              </a:rPr>
              <a:t>Hải</a:t>
            </a:r>
            <a:r>
              <a:rPr lang="en-GB" altLang="vi-VN" sz="2800" dirty="0">
                <a:latin typeface="Times New Roman" pitchFamily="18" charset="0"/>
                <a:cs typeface="Times New Roman" pitchFamily="18" charset="0"/>
              </a:rPr>
              <a:t> </a:t>
            </a:r>
            <a:r>
              <a:rPr lang="en-GB" altLang="vi-VN" sz="2800" dirty="0" err="1">
                <a:latin typeface="Times New Roman" pitchFamily="18" charset="0"/>
                <a:cs typeface="Times New Roman" pitchFamily="18" charset="0"/>
              </a:rPr>
              <a:t>sản</a:t>
            </a:r>
            <a:r>
              <a:rPr lang="en-GB" altLang="vi-VN" sz="2800" dirty="0">
                <a:latin typeface="Times New Roman" pitchFamily="18" charset="0"/>
                <a:cs typeface="Times New Roman" pitchFamily="18" charset="0"/>
              </a:rPr>
              <a:t> </a:t>
            </a:r>
            <a:r>
              <a:rPr lang="en-GB" altLang="vi-VN" sz="2800" dirty="0" err="1">
                <a:latin typeface="Times New Roman" pitchFamily="18" charset="0"/>
                <a:cs typeface="Times New Roman" pitchFamily="18" charset="0"/>
              </a:rPr>
              <a:t>và</a:t>
            </a:r>
            <a:r>
              <a:rPr lang="en-GB" altLang="vi-VN" sz="2800" dirty="0">
                <a:latin typeface="Times New Roman" pitchFamily="18" charset="0"/>
                <a:cs typeface="Times New Roman" pitchFamily="18" charset="0"/>
              </a:rPr>
              <a:t> </a:t>
            </a:r>
            <a:r>
              <a:rPr lang="en-GB" altLang="vi-VN" sz="2800" dirty="0" err="1">
                <a:latin typeface="Times New Roman" pitchFamily="18" charset="0"/>
                <a:cs typeface="Times New Roman" pitchFamily="18" charset="0"/>
              </a:rPr>
              <a:t>động</a:t>
            </a:r>
            <a:r>
              <a:rPr lang="en-GB" altLang="vi-VN" sz="2800" dirty="0">
                <a:latin typeface="Times New Roman" pitchFamily="18" charset="0"/>
                <a:cs typeface="Times New Roman" pitchFamily="18" charset="0"/>
              </a:rPr>
              <a:t> </a:t>
            </a:r>
            <a:r>
              <a:rPr lang="en-GB" altLang="vi-VN" sz="2800" dirty="0" err="1">
                <a:latin typeface="Times New Roman" pitchFamily="18" charset="0"/>
                <a:cs typeface="Times New Roman" pitchFamily="18" charset="0"/>
              </a:rPr>
              <a:t>vật</a:t>
            </a:r>
            <a:r>
              <a:rPr lang="en-GB" altLang="vi-VN" sz="2800" dirty="0">
                <a:latin typeface="Times New Roman" pitchFamily="18" charset="0"/>
                <a:cs typeface="Times New Roman" pitchFamily="18" charset="0"/>
              </a:rPr>
              <a:t> </a:t>
            </a:r>
            <a:r>
              <a:rPr lang="en-GB" altLang="vi-VN" sz="2800" dirty="0" err="1">
                <a:latin typeface="Times New Roman" pitchFamily="18" charset="0"/>
                <a:cs typeface="Times New Roman" pitchFamily="18" charset="0"/>
              </a:rPr>
              <a:t>sống</a:t>
            </a:r>
            <a:r>
              <a:rPr lang="en-GB" altLang="vi-VN" sz="2800" dirty="0">
                <a:latin typeface="Times New Roman" pitchFamily="18" charset="0"/>
                <a:cs typeface="Times New Roman" pitchFamily="18" charset="0"/>
              </a:rPr>
              <a:t> </a:t>
            </a:r>
            <a:r>
              <a:rPr lang="en-GB" altLang="vi-VN" sz="2800" dirty="0" err="1">
                <a:latin typeface="Times New Roman" pitchFamily="18" charset="0"/>
                <a:cs typeface="Times New Roman" pitchFamily="18" charset="0"/>
              </a:rPr>
              <a:t>tại</a:t>
            </a:r>
            <a:r>
              <a:rPr lang="en-GB" altLang="vi-VN" sz="2800" dirty="0">
                <a:latin typeface="Times New Roman" pitchFamily="18" charset="0"/>
                <a:cs typeface="Times New Roman" pitchFamily="18" charset="0"/>
              </a:rPr>
              <a:t> </a:t>
            </a:r>
            <a:r>
              <a:rPr lang="en-GB" altLang="vi-VN" sz="2800" dirty="0" err="1">
                <a:latin typeface="Times New Roman" pitchFamily="18" charset="0"/>
                <a:cs typeface="Times New Roman" pitchFamily="18" charset="0"/>
              </a:rPr>
              <a:t>thành</a:t>
            </a:r>
            <a:r>
              <a:rPr lang="en-GB" altLang="vi-VN" sz="2800" dirty="0">
                <a:latin typeface="Times New Roman" pitchFamily="18" charset="0"/>
                <a:cs typeface="Times New Roman" pitchFamily="18" charset="0"/>
              </a:rPr>
              <a:t> </a:t>
            </a:r>
            <a:r>
              <a:rPr lang="en-GB" altLang="vi-VN" sz="2800" dirty="0" err="1">
                <a:latin typeface="Times New Roman" pitchFamily="18" charset="0"/>
                <a:cs typeface="Times New Roman" pitchFamily="18" charset="0"/>
              </a:rPr>
              <a:t>phố</a:t>
            </a:r>
            <a:r>
              <a:rPr lang="en-GB" altLang="vi-VN" sz="2800" dirty="0">
                <a:latin typeface="Times New Roman" pitchFamily="18" charset="0"/>
                <a:cs typeface="Times New Roman" pitchFamily="18" charset="0"/>
              </a:rPr>
              <a:t> </a:t>
            </a:r>
            <a:r>
              <a:rPr lang="en-GB" altLang="vi-VN" sz="2800" dirty="0" err="1">
                <a:latin typeface="Times New Roman" pitchFamily="18" charset="0"/>
                <a:cs typeface="Times New Roman" pitchFamily="18" charset="0"/>
              </a:rPr>
              <a:t>Vũ</a:t>
            </a:r>
            <a:r>
              <a:rPr lang="en-GB" altLang="vi-VN" sz="2800" dirty="0">
                <a:latin typeface="Times New Roman" pitchFamily="18" charset="0"/>
                <a:cs typeface="Times New Roman" pitchFamily="18" charset="0"/>
              </a:rPr>
              <a:t> </a:t>
            </a:r>
            <a:r>
              <a:rPr lang="en-GB" altLang="vi-VN" sz="2800" dirty="0" err="1">
                <a:latin typeface="Times New Roman" pitchFamily="18" charset="0"/>
                <a:cs typeface="Times New Roman" pitchFamily="18" charset="0"/>
              </a:rPr>
              <a:t>Hán</a:t>
            </a:r>
            <a:r>
              <a:rPr lang="en-GB" altLang="vi-VN" sz="2800" dirty="0">
                <a:latin typeface="Times New Roman" pitchFamily="18" charset="0"/>
                <a:cs typeface="Times New Roman" pitchFamily="18" charset="0"/>
              </a:rPr>
              <a:t>.</a:t>
            </a:r>
          </a:p>
          <a:p>
            <a:pPr marL="0" indent="0" eaLnBrk="1" hangingPunct="1">
              <a:lnSpc>
                <a:spcPct val="150000"/>
              </a:lnSpc>
              <a:buNone/>
            </a:pPr>
            <a:endParaRPr lang="en-US" altLang="vi-VN" dirty="0"/>
          </a:p>
          <a:p>
            <a:pPr eaLnBrk="1" hangingPunct="1">
              <a:lnSpc>
                <a:spcPct val="150000"/>
              </a:lnSpc>
            </a:pPr>
            <a:endParaRPr lang="en-US" altLang="vi-VN" dirty="0"/>
          </a:p>
          <a:p>
            <a:pPr eaLnBrk="1" hangingPunct="1">
              <a:buFontTx/>
              <a:buChar char="-"/>
            </a:pPr>
            <a:endParaRPr lang="en-GB" altLang="vi-VN" sz="2800" dirty="0"/>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142852"/>
            <a:ext cx="8229600" cy="621852"/>
          </a:xfrm>
        </p:spPr>
        <p:txBody>
          <a:bodyPr/>
          <a:lstStyle/>
          <a:p>
            <a:pPr eaLnBrk="1" hangingPunct="1"/>
            <a:r>
              <a:rPr lang="en-US" altLang="vi-VN" sz="3200" b="1" dirty="0" smtClean="0"/>
              <a:t/>
            </a:r>
            <a:br>
              <a:rPr lang="en-US" altLang="vi-VN" sz="3200" b="1" dirty="0" smtClean="0"/>
            </a:br>
            <a:r>
              <a:rPr lang="en-US" altLang="vi-VN" sz="3200" b="1" dirty="0" smtClean="0">
                <a:latin typeface="Times New Roman" pitchFamily="18" charset="0"/>
                <a:cs typeface="Times New Roman" pitchFamily="18" charset="0"/>
              </a:rPr>
              <a:t>TÌNH </a:t>
            </a:r>
            <a:r>
              <a:rPr lang="en-US" altLang="vi-VN" sz="3200" b="1" dirty="0">
                <a:latin typeface="Times New Roman" pitchFamily="18" charset="0"/>
                <a:cs typeface="Times New Roman" pitchFamily="18" charset="0"/>
              </a:rPr>
              <a:t>HÌNH DỊCH BỆNH (2</a:t>
            </a:r>
            <a:r>
              <a:rPr lang="en-US" altLang="vi-VN" sz="3200" b="1" dirty="0" smtClean="0">
                <a:latin typeface="Times New Roman" pitchFamily="18" charset="0"/>
                <a:cs typeface="Times New Roman" pitchFamily="18" charset="0"/>
              </a:rPr>
              <a:t>)</a:t>
            </a:r>
            <a:r>
              <a:rPr lang="en-GB" altLang="vi-VN" sz="3200" b="1" dirty="0" smtClean="0">
                <a:latin typeface="Times New Roman" pitchFamily="18" charset="0"/>
                <a:cs typeface="Times New Roman" pitchFamily="18" charset="0"/>
              </a:rPr>
              <a:t/>
            </a:r>
            <a:br>
              <a:rPr lang="en-GB" altLang="vi-VN" sz="3200" b="1" dirty="0" smtClean="0">
                <a:latin typeface="Times New Roman" pitchFamily="18" charset="0"/>
                <a:cs typeface="Times New Roman" pitchFamily="18" charset="0"/>
              </a:rPr>
            </a:br>
            <a:endParaRPr lang="en-GB" altLang="vi-VN" sz="3200" b="1" dirty="0">
              <a:latin typeface="Times New Roman" pitchFamily="18" charset="0"/>
              <a:cs typeface="Times New Roman" pitchFamily="18" charset="0"/>
            </a:endParaRPr>
          </a:p>
        </p:txBody>
      </p:sp>
      <p:sp>
        <p:nvSpPr>
          <p:cNvPr id="17411" name="Content Placeholder 2"/>
          <p:cNvSpPr>
            <a:spLocks noGrp="1"/>
          </p:cNvSpPr>
          <p:nvPr>
            <p:ph idx="1"/>
          </p:nvPr>
        </p:nvSpPr>
        <p:spPr>
          <a:xfrm>
            <a:off x="395536" y="836712"/>
            <a:ext cx="8553480" cy="5181600"/>
          </a:xfrm>
        </p:spPr>
        <p:txBody>
          <a:bodyPr/>
          <a:lstStyle/>
          <a:p>
            <a:pPr algn="just" eaLnBrk="1" hangingPunct="1">
              <a:lnSpc>
                <a:spcPct val="150000"/>
              </a:lnSpc>
              <a:buNone/>
            </a:pPr>
            <a:r>
              <a:rPr lang="en-US" altLang="vi-VN" sz="2400" dirty="0" smtClean="0">
                <a:latin typeface="Times New Roman" pitchFamily="18" charset="0"/>
                <a:cs typeface="Times New Roman" pitchFamily="18" charset="0"/>
              </a:rPr>
              <a:t>- </a:t>
            </a:r>
            <a:r>
              <a:rPr lang="en-US" altLang="vi-VN" sz="2400" dirty="0" err="1" smtClean="0">
                <a:latin typeface="Times New Roman" pitchFamily="18" charset="0"/>
                <a:cs typeface="Times New Roman" pitchFamily="18" charset="0"/>
              </a:rPr>
              <a:t>Ngày</a:t>
            </a:r>
            <a:r>
              <a:rPr lang="en-US" altLang="vi-VN" sz="2400" dirty="0" smtClean="0">
                <a:latin typeface="Times New Roman" pitchFamily="18" charset="0"/>
                <a:cs typeface="Times New Roman" pitchFamily="18" charset="0"/>
              </a:rPr>
              <a:t> </a:t>
            </a:r>
            <a:r>
              <a:rPr lang="en-US" altLang="vi-VN" sz="2400" dirty="0">
                <a:latin typeface="Times New Roman" pitchFamily="18" charset="0"/>
                <a:cs typeface="Times New Roman" pitchFamily="18" charset="0"/>
              </a:rPr>
              <a:t>17/01/2020 </a:t>
            </a:r>
            <a:r>
              <a:rPr lang="en-US" altLang="vi-VN" sz="2400" dirty="0" err="1">
                <a:latin typeface="Times New Roman" pitchFamily="18" charset="0"/>
                <a:cs typeface="Times New Roman" pitchFamily="18" charset="0"/>
              </a:rPr>
              <a:t>ghi</a:t>
            </a:r>
            <a:r>
              <a:rPr lang="en-US" altLang="vi-VN" sz="2400" dirty="0">
                <a:latin typeface="Times New Roman" pitchFamily="18" charset="0"/>
                <a:cs typeface="Times New Roman" pitchFamily="18" charset="0"/>
              </a:rPr>
              <a:t> </a:t>
            </a:r>
            <a:r>
              <a:rPr lang="en-US" altLang="vi-VN" sz="2400" dirty="0" err="1">
                <a:latin typeface="Times New Roman" pitchFamily="18" charset="0"/>
                <a:cs typeface="Times New Roman" pitchFamily="18" charset="0"/>
              </a:rPr>
              <a:t>nhận</a:t>
            </a:r>
            <a:r>
              <a:rPr lang="en-US" altLang="vi-VN" sz="2400" dirty="0">
                <a:latin typeface="Times New Roman" pitchFamily="18" charset="0"/>
                <a:cs typeface="Times New Roman" pitchFamily="18" charset="0"/>
              </a:rPr>
              <a:t> 1 tr</a:t>
            </a:r>
            <a:r>
              <a:rPr lang="vi-VN" altLang="vi-VN" sz="2400" dirty="0">
                <a:latin typeface="Times New Roman" pitchFamily="18" charset="0"/>
                <a:cs typeface="Times New Roman" pitchFamily="18" charset="0"/>
              </a:rPr>
              <a:t>ư</a:t>
            </a:r>
            <a:r>
              <a:rPr lang="en-GB" altLang="vi-VN" sz="2400" dirty="0" err="1">
                <a:latin typeface="Times New Roman" pitchFamily="18" charset="0"/>
                <a:cs typeface="Times New Roman" pitchFamily="18" charset="0"/>
              </a:rPr>
              <a:t>ờng</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hợp</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mắc</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tại</a:t>
            </a:r>
            <a:r>
              <a:rPr lang="en-GB" altLang="vi-VN" sz="2400" dirty="0">
                <a:latin typeface="Times New Roman" pitchFamily="18" charset="0"/>
                <a:cs typeface="Times New Roman" pitchFamily="18" charset="0"/>
              </a:rPr>
              <a:t> Thái Lan </a:t>
            </a:r>
            <a:r>
              <a:rPr lang="en-GB" altLang="vi-VN" sz="2400" dirty="0" err="1">
                <a:latin typeface="Times New Roman" pitchFamily="18" charset="0"/>
                <a:cs typeface="Times New Roman" pitchFamily="18" charset="0"/>
              </a:rPr>
              <a:t>và</a:t>
            </a:r>
            <a:r>
              <a:rPr lang="en-GB" altLang="vi-VN" sz="2400" dirty="0">
                <a:latin typeface="Times New Roman" pitchFamily="18" charset="0"/>
                <a:cs typeface="Times New Roman" pitchFamily="18" charset="0"/>
              </a:rPr>
              <a:t> 1 tr</a:t>
            </a:r>
            <a:r>
              <a:rPr lang="vi-VN" altLang="vi-VN" sz="2400" dirty="0">
                <a:latin typeface="Times New Roman" pitchFamily="18" charset="0"/>
                <a:cs typeface="Times New Roman" pitchFamily="18" charset="0"/>
              </a:rPr>
              <a:t>ư</a:t>
            </a:r>
            <a:r>
              <a:rPr lang="en-GB" altLang="vi-VN" sz="2400" dirty="0" err="1">
                <a:latin typeface="Times New Roman" pitchFamily="18" charset="0"/>
                <a:cs typeface="Times New Roman" pitchFamily="18" charset="0"/>
              </a:rPr>
              <a:t>ờng</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hợp</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mắc</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tại</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Nhật</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Bản</a:t>
            </a:r>
            <a:r>
              <a:rPr lang="en-GB" altLang="vi-VN" sz="2400" dirty="0">
                <a:latin typeface="Times New Roman" pitchFamily="18" charset="0"/>
                <a:cs typeface="Times New Roman" pitchFamily="18" charset="0"/>
              </a:rPr>
              <a:t>. </a:t>
            </a:r>
          </a:p>
          <a:p>
            <a:pPr algn="just" eaLnBrk="1" hangingPunct="1">
              <a:lnSpc>
                <a:spcPct val="150000"/>
              </a:lnSpc>
              <a:buNone/>
            </a:pPr>
            <a:r>
              <a:rPr lang="en-GB" altLang="vi-VN" sz="2400" dirty="0" smtClean="0">
                <a:latin typeface="Times New Roman" pitchFamily="18" charset="0"/>
                <a:cs typeface="Times New Roman" pitchFamily="18" charset="0"/>
              </a:rPr>
              <a:t>- </a:t>
            </a:r>
            <a:r>
              <a:rPr lang="en-GB" altLang="vi-VN" sz="2400" dirty="0" err="1" smtClean="0">
                <a:latin typeface="Times New Roman" pitchFamily="18" charset="0"/>
                <a:cs typeface="Times New Roman" pitchFamily="18" charset="0"/>
              </a:rPr>
              <a:t>Trường</a:t>
            </a:r>
            <a:r>
              <a:rPr lang="en-GB" altLang="vi-VN" sz="2400" dirty="0" smtClean="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hợp</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phát</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hiện</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tại</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Thái</a:t>
            </a:r>
            <a:r>
              <a:rPr lang="en-GB" altLang="vi-VN" sz="2400" dirty="0">
                <a:latin typeface="Times New Roman" pitchFamily="18" charset="0"/>
                <a:cs typeface="Times New Roman" pitchFamily="18" charset="0"/>
              </a:rPr>
              <a:t> Lan </a:t>
            </a:r>
            <a:r>
              <a:rPr lang="en-GB" altLang="vi-VN" sz="2400" dirty="0" err="1">
                <a:latin typeface="Times New Roman" pitchFamily="18" charset="0"/>
                <a:cs typeface="Times New Roman" pitchFamily="18" charset="0"/>
              </a:rPr>
              <a:t>là</a:t>
            </a:r>
            <a:r>
              <a:rPr lang="en-GB" altLang="vi-VN" sz="2400" dirty="0">
                <a:latin typeface="Times New Roman" pitchFamily="18" charset="0"/>
                <a:cs typeface="Times New Roman" pitchFamily="18" charset="0"/>
              </a:rPr>
              <a:t> ng</a:t>
            </a:r>
            <a:r>
              <a:rPr lang="vi-VN" altLang="vi-VN" sz="2400" dirty="0">
                <a:latin typeface="Times New Roman" pitchFamily="18" charset="0"/>
                <a:cs typeface="Times New Roman" pitchFamily="18" charset="0"/>
              </a:rPr>
              <a:t>ư</a:t>
            </a:r>
            <a:r>
              <a:rPr lang="en-GB" altLang="vi-VN" sz="2400" dirty="0" err="1">
                <a:latin typeface="Times New Roman" pitchFamily="18" charset="0"/>
                <a:cs typeface="Times New Roman" pitchFamily="18" charset="0"/>
              </a:rPr>
              <a:t>ời</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Trung</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Quốc</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từ</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thành</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phố</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Vũ</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Hán</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điều</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tra</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dịch</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tễ</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cho</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thấy</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bệnh</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nhân</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không</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có</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tiền</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sử</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đến</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chợ</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hải</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sản</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tại</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thành</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phố</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Vũ</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Hán</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tr</a:t>
            </a:r>
            <a:r>
              <a:rPr lang="vi-VN" altLang="vi-VN" sz="2400" dirty="0">
                <a:latin typeface="Times New Roman" pitchFamily="18" charset="0"/>
                <a:cs typeface="Times New Roman" pitchFamily="18" charset="0"/>
              </a:rPr>
              <a:t>ư</a:t>
            </a:r>
            <a:r>
              <a:rPr lang="en-GB" altLang="vi-VN" sz="2400" dirty="0" err="1">
                <a:latin typeface="Times New Roman" pitchFamily="18" charset="0"/>
                <a:cs typeface="Times New Roman" pitchFamily="18" charset="0"/>
              </a:rPr>
              <a:t>ớc</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khi</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khởi</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phát</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bệnh</a:t>
            </a:r>
            <a:r>
              <a:rPr lang="en-GB" altLang="vi-VN" sz="2400" dirty="0">
                <a:latin typeface="Times New Roman" pitchFamily="18" charset="0"/>
                <a:cs typeface="Times New Roman" pitchFamily="18" charset="0"/>
              </a:rPr>
              <a:t>.</a:t>
            </a:r>
            <a:endParaRPr lang="en-US" altLang="vi-VN" sz="2800" dirty="0">
              <a:latin typeface="Times New Roman" pitchFamily="18" charset="0"/>
              <a:cs typeface="Times New Roman" pitchFamily="18" charset="0"/>
            </a:endParaRPr>
          </a:p>
          <a:p>
            <a:pPr algn="just" eaLnBrk="1" hangingPunct="1">
              <a:lnSpc>
                <a:spcPct val="150000"/>
              </a:lnSpc>
              <a:buNone/>
            </a:pPr>
            <a:r>
              <a:rPr lang="en-GB" altLang="vi-VN" sz="2400" dirty="0" smtClean="0">
                <a:latin typeface="Times New Roman" pitchFamily="18" charset="0"/>
                <a:cs typeface="Times New Roman" pitchFamily="18" charset="0"/>
              </a:rPr>
              <a:t> </a:t>
            </a:r>
            <a:r>
              <a:rPr lang="en-GB" altLang="vi-VN" sz="2400" dirty="0" err="1" smtClean="0">
                <a:latin typeface="Times New Roman" pitchFamily="18" charset="0"/>
                <a:cs typeface="Times New Roman" pitchFamily="18" charset="0"/>
              </a:rPr>
              <a:t>Trường</a:t>
            </a:r>
            <a:r>
              <a:rPr lang="en-GB" altLang="vi-VN" sz="2400" dirty="0" smtClean="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hợp</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phát</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hiện</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tại</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Nhật</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Bản</a:t>
            </a:r>
            <a:r>
              <a:rPr lang="en-GB" altLang="vi-VN" sz="2400" dirty="0">
                <a:latin typeface="Times New Roman" pitchFamily="18" charset="0"/>
                <a:cs typeface="Times New Roman" pitchFamily="18" charset="0"/>
              </a:rPr>
              <a:t> là ng</a:t>
            </a:r>
            <a:r>
              <a:rPr lang="vi-VN" altLang="vi-VN" sz="2400" dirty="0">
                <a:latin typeface="Times New Roman" pitchFamily="18" charset="0"/>
                <a:cs typeface="Times New Roman" pitchFamily="18" charset="0"/>
              </a:rPr>
              <a:t>ư</a:t>
            </a:r>
            <a:r>
              <a:rPr lang="en-GB" altLang="vi-VN" sz="2400" dirty="0" err="1">
                <a:latin typeface="Times New Roman" pitchFamily="18" charset="0"/>
                <a:cs typeface="Times New Roman" pitchFamily="18" charset="0"/>
              </a:rPr>
              <a:t>ời</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Nhật</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Bản</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có</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tiền</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sử</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đến</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Vũ</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Hán</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Trung</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Quốc</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nh</a:t>
            </a:r>
            <a:r>
              <a:rPr lang="vi-VN" altLang="vi-VN" sz="2400" dirty="0">
                <a:latin typeface="Times New Roman" pitchFamily="18" charset="0"/>
                <a:cs typeface="Times New Roman" pitchFamily="18" charset="0"/>
              </a:rPr>
              <a:t>ư</a:t>
            </a:r>
            <a:r>
              <a:rPr lang="en-GB" altLang="vi-VN" sz="2400" dirty="0">
                <a:latin typeface="Times New Roman" pitchFamily="18" charset="0"/>
                <a:cs typeface="Times New Roman" pitchFamily="18" charset="0"/>
              </a:rPr>
              <a:t>ng không </a:t>
            </a:r>
            <a:r>
              <a:rPr lang="en-GB" altLang="vi-VN" sz="2400" dirty="0" err="1">
                <a:latin typeface="Times New Roman" pitchFamily="18" charset="0"/>
                <a:cs typeface="Times New Roman" pitchFamily="18" charset="0"/>
              </a:rPr>
              <a:t>đến</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chợ</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hải</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sản</a:t>
            </a:r>
            <a:r>
              <a:rPr lang="en-GB" altLang="vi-VN" sz="2400" dirty="0">
                <a:latin typeface="Times New Roman" pitchFamily="18" charset="0"/>
                <a:cs typeface="Times New Roman" pitchFamily="18" charset="0"/>
              </a:rPr>
              <a:t>; kết </a:t>
            </a:r>
            <a:r>
              <a:rPr lang="en-GB" altLang="vi-VN" sz="2400" dirty="0" err="1">
                <a:latin typeface="Times New Roman" pitchFamily="18" charset="0"/>
                <a:cs typeface="Times New Roman" pitchFamily="18" charset="0"/>
              </a:rPr>
              <a:t>quả</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điều</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tra</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dịch</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tễ</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cho</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thấy</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bệnh</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nhân</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có</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tiếp</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xúc</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gần</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với</a:t>
            </a:r>
            <a:r>
              <a:rPr lang="en-GB" altLang="vi-VN" sz="2400" dirty="0">
                <a:latin typeface="Times New Roman" pitchFamily="18" charset="0"/>
                <a:cs typeface="Times New Roman" pitchFamily="18" charset="0"/>
              </a:rPr>
              <a:t> 1 </a:t>
            </a:r>
            <a:r>
              <a:rPr lang="en-GB" altLang="vi-VN" sz="2400" dirty="0" err="1">
                <a:latin typeface="Times New Roman" pitchFamily="18" charset="0"/>
                <a:cs typeface="Times New Roman" pitchFamily="18" charset="0"/>
              </a:rPr>
              <a:t>trường</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hợp</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viêm</a:t>
            </a:r>
            <a:r>
              <a:rPr lang="en-GB" altLang="vi-VN" sz="2400" dirty="0">
                <a:latin typeface="Times New Roman" pitchFamily="18" charset="0"/>
                <a:cs typeface="Times New Roman" pitchFamily="18" charset="0"/>
              </a:rPr>
              <a:t> </a:t>
            </a:r>
            <a:r>
              <a:rPr lang="en-GB" altLang="vi-VN" sz="2400" dirty="0" err="1">
                <a:latin typeface="Times New Roman" pitchFamily="18" charset="0"/>
                <a:cs typeface="Times New Roman" pitchFamily="18" charset="0"/>
              </a:rPr>
              <a:t>phổi</a:t>
            </a:r>
            <a:r>
              <a:rPr lang="en-GB" altLang="vi-VN" sz="2400" dirty="0">
                <a:latin typeface="Times New Roman" pitchFamily="18" charset="0"/>
                <a:cs typeface="Times New Roman" pitchFamily="18" charset="0"/>
              </a:rPr>
              <a:t>.</a:t>
            </a:r>
          </a:p>
          <a:p>
            <a:pPr eaLnBrk="1" hangingPunct="1">
              <a:lnSpc>
                <a:spcPct val="150000"/>
              </a:lnSpc>
            </a:pPr>
            <a:endParaRPr lang="en-US" altLang="vi-VN" sz="2800" dirty="0"/>
          </a:p>
          <a:p>
            <a:pPr eaLnBrk="1" hangingPunct="1">
              <a:buFontTx/>
              <a:buChar char="-"/>
            </a:pPr>
            <a:endParaRPr lang="en-GB" altLang="vi-VN" sz="2400" dirty="0"/>
          </a:p>
        </p:txBody>
      </p:sp>
    </p:spTree>
    <p:extLst>
      <p:ext uri="{BB962C8B-B14F-4D97-AF65-F5344CB8AC3E}">
        <p14:creationId xmlns:p14="http://schemas.microsoft.com/office/powerpoint/2010/main" val="3534002259"/>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29207" y="116632"/>
            <a:ext cx="8229600" cy="562074"/>
          </a:xfrm>
        </p:spPr>
        <p:txBody>
          <a:bodyPr/>
          <a:lstStyle/>
          <a:p>
            <a:pPr eaLnBrk="1" hangingPunct="1"/>
            <a:r>
              <a:rPr lang="en-US" altLang="vi-VN" sz="3800" b="1" dirty="0" smtClean="0"/>
              <a:t/>
            </a:r>
            <a:br>
              <a:rPr lang="en-US" altLang="vi-VN" sz="3800" b="1" dirty="0" smtClean="0"/>
            </a:br>
            <a:r>
              <a:rPr lang="en-US" altLang="vi-VN" sz="3200" b="1" dirty="0" smtClean="0"/>
              <a:t>TÌNH </a:t>
            </a:r>
            <a:r>
              <a:rPr lang="en-US" altLang="vi-VN" sz="3200" b="1" dirty="0"/>
              <a:t>HÌNH DỊCH BỆNH </a:t>
            </a:r>
            <a:r>
              <a:rPr lang="en-US" altLang="vi-VN" sz="3200" b="1" dirty="0" smtClean="0"/>
              <a:t>(3)</a:t>
            </a:r>
            <a:br>
              <a:rPr lang="en-US" altLang="vi-VN" sz="3200" b="1" dirty="0" smtClean="0"/>
            </a:br>
            <a:endParaRPr lang="en-GB" altLang="vi-VN" sz="3200" b="1" dirty="0"/>
          </a:p>
        </p:txBody>
      </p:sp>
      <p:pic>
        <p:nvPicPr>
          <p:cNvPr id="6" name="Picture 5" descr="Dịch virus corona ngày 6-2: Malaysia có ca lây người sang người đầu tiên - Ảnh 1."/>
          <p:cNvPicPr/>
          <p:nvPr/>
        </p:nvPicPr>
        <p:blipFill>
          <a:blip r:embed="rId2">
            <a:extLst>
              <a:ext uri="{28A0092B-C50C-407E-A947-70E740481C1C}">
                <a14:useLocalDpi xmlns:a14="http://schemas.microsoft.com/office/drawing/2010/main" val="0"/>
              </a:ext>
            </a:extLst>
          </a:blip>
          <a:srcRect/>
          <a:stretch>
            <a:fillRect/>
          </a:stretch>
        </p:blipFill>
        <p:spPr bwMode="auto">
          <a:xfrm>
            <a:off x="827584" y="620688"/>
            <a:ext cx="7632847" cy="5976664"/>
          </a:xfrm>
          <a:prstGeom prst="rect">
            <a:avLst/>
          </a:prstGeom>
          <a:noFill/>
          <a:ln>
            <a:noFill/>
          </a:ln>
        </p:spPr>
      </p:pic>
    </p:spTree>
    <p:extLst>
      <p:ext uri="{BB962C8B-B14F-4D97-AF65-F5344CB8AC3E}">
        <p14:creationId xmlns:p14="http://schemas.microsoft.com/office/powerpoint/2010/main" val="41179534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476672"/>
            <a:ext cx="8229600" cy="5400600"/>
          </a:xfrm>
        </p:spPr>
        <p:txBody>
          <a:bodyPr/>
          <a:lstStyle/>
          <a:p>
            <a:pPr algn="just"/>
            <a:r>
              <a:rPr lang="vi-VN" b="1" dirty="0">
                <a:solidFill>
                  <a:srgbClr val="252525"/>
                </a:solidFill>
                <a:latin typeface="+mj-lt"/>
              </a:rPr>
              <a:t>Việt Nam: Số trường hợp nghi ngờ nhiễm nCoV giảm</a:t>
            </a:r>
          </a:p>
          <a:p>
            <a:pPr algn="just"/>
            <a:r>
              <a:rPr lang="vi-VN" dirty="0">
                <a:solidFill>
                  <a:srgbClr val="252525"/>
                </a:solidFill>
                <a:latin typeface="+mj-lt"/>
              </a:rPr>
              <a:t>Tại Việt Nam, tính từ thời điểm 15h chiều </a:t>
            </a:r>
            <a:r>
              <a:rPr lang="en-US" dirty="0" smtClean="0">
                <a:solidFill>
                  <a:srgbClr val="252525"/>
                </a:solidFill>
                <a:latin typeface="+mj-lt"/>
              </a:rPr>
              <a:t>5</a:t>
            </a:r>
            <a:r>
              <a:rPr lang="vi-VN" dirty="0" smtClean="0">
                <a:solidFill>
                  <a:srgbClr val="252525"/>
                </a:solidFill>
                <a:latin typeface="+mj-lt"/>
              </a:rPr>
              <a:t>/2 </a:t>
            </a:r>
            <a:r>
              <a:rPr lang="vi-VN" dirty="0">
                <a:solidFill>
                  <a:srgbClr val="252525"/>
                </a:solidFill>
                <a:latin typeface="+mj-lt"/>
              </a:rPr>
              <a:t>đến 7h </a:t>
            </a:r>
            <a:r>
              <a:rPr lang="vi-VN" dirty="0" smtClean="0">
                <a:solidFill>
                  <a:srgbClr val="252525"/>
                </a:solidFill>
                <a:latin typeface="+mj-lt"/>
              </a:rPr>
              <a:t>sáng </a:t>
            </a:r>
            <a:r>
              <a:rPr lang="vi-VN" dirty="0">
                <a:solidFill>
                  <a:srgbClr val="252525"/>
                </a:solidFill>
                <a:latin typeface="+mj-lt"/>
              </a:rPr>
              <a:t>chưa có thêm ca nào mới dương tính với virus corona. Hiện Việt Nam ghi nhận chỉ </a:t>
            </a:r>
            <a:r>
              <a:rPr lang="vi-VN" dirty="0" smtClean="0">
                <a:solidFill>
                  <a:srgbClr val="252525"/>
                </a:solidFill>
                <a:latin typeface="+mj-lt"/>
              </a:rPr>
              <a:t>1</a:t>
            </a:r>
            <a:r>
              <a:rPr lang="en-US" dirty="0" smtClean="0">
                <a:solidFill>
                  <a:srgbClr val="252525"/>
                </a:solidFill>
                <a:latin typeface="+mj-lt"/>
              </a:rPr>
              <a:t>2 (2 </a:t>
            </a:r>
            <a:r>
              <a:rPr lang="en-US" dirty="0" err="1" smtClean="0">
                <a:solidFill>
                  <a:srgbClr val="252525"/>
                </a:solidFill>
                <a:latin typeface="+mj-lt"/>
              </a:rPr>
              <a:t>ca</a:t>
            </a:r>
            <a:r>
              <a:rPr lang="en-US" dirty="0" smtClean="0">
                <a:solidFill>
                  <a:srgbClr val="252525"/>
                </a:solidFill>
                <a:latin typeface="+mj-lt"/>
              </a:rPr>
              <a:t> </a:t>
            </a:r>
            <a:r>
              <a:rPr lang="en-US" dirty="0" err="1" smtClean="0">
                <a:solidFill>
                  <a:srgbClr val="252525"/>
                </a:solidFill>
                <a:latin typeface="+mj-lt"/>
              </a:rPr>
              <a:t>mắc</a:t>
            </a:r>
            <a:r>
              <a:rPr lang="en-US" dirty="0" smtClean="0">
                <a:solidFill>
                  <a:srgbClr val="252525"/>
                </a:solidFill>
                <a:latin typeface="+mj-lt"/>
              </a:rPr>
              <a:t> </a:t>
            </a:r>
            <a:r>
              <a:rPr lang="en-US" dirty="0" err="1" smtClean="0">
                <a:solidFill>
                  <a:srgbClr val="252525"/>
                </a:solidFill>
                <a:latin typeface="+mj-lt"/>
              </a:rPr>
              <a:t>ngày</a:t>
            </a:r>
            <a:r>
              <a:rPr lang="en-US" dirty="0" smtClean="0">
                <a:solidFill>
                  <a:srgbClr val="252525"/>
                </a:solidFill>
                <a:latin typeface="+mj-lt"/>
              </a:rPr>
              <a:t> 6/2)</a:t>
            </a:r>
            <a:r>
              <a:rPr lang="vi-VN" dirty="0" smtClean="0">
                <a:solidFill>
                  <a:srgbClr val="252525"/>
                </a:solidFill>
                <a:latin typeface="+mj-lt"/>
              </a:rPr>
              <a:t> </a:t>
            </a:r>
            <a:r>
              <a:rPr lang="vi-VN" dirty="0">
                <a:solidFill>
                  <a:srgbClr val="252525"/>
                </a:solidFill>
                <a:latin typeface="+mj-lt"/>
              </a:rPr>
              <a:t>trường hợp nhiễm bệnh, trong đó đến nay đã có 3 người được điều trị khỏi và xuất viện. </a:t>
            </a:r>
            <a:r>
              <a:rPr lang="en-US" dirty="0" smtClean="0">
                <a:solidFill>
                  <a:srgbClr val="252525"/>
                </a:solidFill>
                <a:latin typeface="+mj-lt"/>
              </a:rPr>
              <a:t>(2 </a:t>
            </a:r>
            <a:r>
              <a:rPr lang="en-US" dirty="0" err="1" smtClean="0">
                <a:solidFill>
                  <a:srgbClr val="252525"/>
                </a:solidFill>
                <a:latin typeface="+mj-lt"/>
              </a:rPr>
              <a:t>ng</a:t>
            </a:r>
            <a:r>
              <a:rPr lang="en-US" dirty="0" smtClean="0">
                <a:solidFill>
                  <a:srgbClr val="252525"/>
                </a:solidFill>
                <a:latin typeface="+mj-lt"/>
              </a:rPr>
              <a:t> VN, 1 </a:t>
            </a:r>
            <a:r>
              <a:rPr lang="en-US" dirty="0" err="1" smtClean="0">
                <a:solidFill>
                  <a:srgbClr val="252525"/>
                </a:solidFill>
                <a:latin typeface="+mj-lt"/>
              </a:rPr>
              <a:t>ng</a:t>
            </a:r>
            <a:r>
              <a:rPr lang="en-US" dirty="0" smtClean="0">
                <a:solidFill>
                  <a:srgbClr val="252525"/>
                </a:solidFill>
                <a:latin typeface="+mj-lt"/>
              </a:rPr>
              <a:t> TQ)</a:t>
            </a:r>
            <a:endParaRPr lang="vi-VN" dirty="0">
              <a:solidFill>
                <a:srgbClr val="252525"/>
              </a:solidFill>
              <a:latin typeface="+mj-lt"/>
            </a:endParaRPr>
          </a:p>
        </p:txBody>
      </p:sp>
    </p:spTree>
    <p:extLst>
      <p:ext uri="{BB962C8B-B14F-4D97-AF65-F5344CB8AC3E}">
        <p14:creationId xmlns:p14="http://schemas.microsoft.com/office/powerpoint/2010/main" val="37651268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92696"/>
            <a:ext cx="8229600" cy="5256584"/>
          </a:xfrm>
        </p:spPr>
        <p:txBody>
          <a:bodyPr/>
          <a:lstStyle/>
          <a:p>
            <a:pPr lvl="0" algn="just"/>
            <a:r>
              <a:rPr lang="vi-VN" dirty="0">
                <a:solidFill>
                  <a:srgbClr val="252525"/>
                </a:solidFill>
                <a:latin typeface="+mj-lt"/>
              </a:rPr>
              <a:t>Trong đó, có 2 cha con người Trung Quốc (1 người đã khỏi và xuất viện); 5 công dân Việt Nam đều trở về từ Vũ Hán, Trung Quốc (1 người đã khỏi và xuất viện); 1 công dân Việt Nam là lễ tân có tiếp xúc gần với 2 cha con người Trung </a:t>
            </a:r>
            <a:r>
              <a:rPr lang="vi-VN" dirty="0" smtClean="0">
                <a:solidFill>
                  <a:srgbClr val="252525"/>
                </a:solidFill>
                <a:latin typeface="+mj-lt"/>
              </a:rPr>
              <a:t>Quố</a:t>
            </a:r>
            <a:r>
              <a:rPr lang="en-US" dirty="0" smtClean="0">
                <a:solidFill>
                  <a:srgbClr val="252525"/>
                </a:solidFill>
                <a:latin typeface="+mj-lt"/>
              </a:rPr>
              <a:t>c</a:t>
            </a:r>
            <a:r>
              <a:rPr lang="vi-VN" dirty="0" smtClean="0">
                <a:solidFill>
                  <a:srgbClr val="252525"/>
                </a:solidFill>
                <a:latin typeface="+mj-lt"/>
              </a:rPr>
              <a:t>; </a:t>
            </a:r>
            <a:r>
              <a:rPr lang="vi-VN" dirty="0">
                <a:solidFill>
                  <a:srgbClr val="252525"/>
                </a:solidFill>
                <a:latin typeface="+mj-lt"/>
              </a:rPr>
              <a:t>1 công dân Mỹ đến Việt Nam, trước đó có quá cảnh tại Vũ Hán, Trung Quốc; 1 người tiếp xúc gần với bệnh nhân dương tính với nCoV trước đó.</a:t>
            </a:r>
          </a:p>
          <a:p>
            <a:pPr marL="0" lvl="0" indent="0">
              <a:buNone/>
            </a:pPr>
            <a:endParaRPr lang="en-US" dirty="0">
              <a:solidFill>
                <a:prstClr val="black"/>
              </a:solidFill>
            </a:endParaRPr>
          </a:p>
          <a:p>
            <a:endParaRPr lang="en-US" dirty="0"/>
          </a:p>
        </p:txBody>
      </p:sp>
    </p:spTree>
    <p:extLst>
      <p:ext uri="{BB962C8B-B14F-4D97-AF65-F5344CB8AC3E}">
        <p14:creationId xmlns:p14="http://schemas.microsoft.com/office/powerpoint/2010/main" val="4834147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548680"/>
            <a:ext cx="8229600" cy="5616624"/>
          </a:xfrm>
        </p:spPr>
        <p:txBody>
          <a:bodyPr/>
          <a:lstStyle/>
          <a:p>
            <a:pPr algn="just"/>
            <a:r>
              <a:rPr lang="vi-VN" dirty="0">
                <a:solidFill>
                  <a:srgbClr val="252525"/>
                </a:solidFill>
                <a:latin typeface="+mj-lt"/>
              </a:rPr>
              <a:t>Ngoài ra, theo Bộ Y tế, tai Việt Nam có 57 trường hợp nghi nhiễm nCoV đang tiếp tục cách li, theo dõi chặt chẽ để không lây nhiễm ra cộng đồng. Bên cạnh đó, có 349 trường hợp sức khỏe bình thường, không có dấu hiệu sốt, ho nhưng vẫn được cách li theo dõi do có tiếp xúc gần với người nghi ngờ bị nhiễm nCoV.</a:t>
            </a:r>
          </a:p>
          <a:p>
            <a:pPr algn="just"/>
            <a:r>
              <a:rPr lang="vi-VN" dirty="0">
                <a:solidFill>
                  <a:srgbClr val="252525"/>
                </a:solidFill>
                <a:latin typeface="+mj-lt"/>
              </a:rPr>
              <a:t>Như vậy, so với thời điểm sáng 6/2, số trường hợp nghi ngờ nhiễm nCoV đã giảm đi 21 người.</a:t>
            </a:r>
          </a:p>
          <a:p>
            <a:pPr marL="0" indent="0" algn="just">
              <a:buNone/>
            </a:pPr>
            <a:r>
              <a:rPr lang="vi-VN" dirty="0">
                <a:latin typeface="+mj-lt"/>
              </a:rPr>
              <a:t/>
            </a:r>
            <a:br>
              <a:rPr lang="vi-VN" dirty="0">
                <a:latin typeface="+mj-lt"/>
              </a:rPr>
            </a:br>
            <a:endParaRPr lang="en-US" dirty="0">
              <a:latin typeface="+mj-lt"/>
            </a:endParaRPr>
          </a:p>
        </p:txBody>
      </p:sp>
    </p:spTree>
    <p:extLst>
      <p:ext uri="{BB962C8B-B14F-4D97-AF65-F5344CB8AC3E}">
        <p14:creationId xmlns:p14="http://schemas.microsoft.com/office/powerpoint/2010/main" val="15776431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2671</TotalTime>
  <Words>2083</Words>
  <Application>Microsoft Office PowerPoint</Application>
  <PresentationFormat>On-screen Show (4:3)</PresentationFormat>
  <Paragraphs>204</Paragraphs>
  <Slides>30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Times New Roman</vt:lpstr>
      <vt:lpstr>Office Theme</vt:lpstr>
      <vt:lpstr>Trung tâm Y tế huyện Lạc Thủy  HƯỚNG DẪN GIÁM SÁT VÀ PHÒNG CHỐNG BỆNH VIÊM ĐƯỜNG HÔ HẤP CẤP  DO CHỦNG MỚI CỦA VI RÚT CORONA (Novel Corona Virus - nCoV)   Lạc Thủy, tháng 02 năm 2020 </vt:lpstr>
      <vt:lpstr>Mục đích</vt:lpstr>
      <vt:lpstr>PowerPoint Presentation</vt:lpstr>
      <vt:lpstr>TÌNH HÌNH DỊCH BỆNH (1)  </vt:lpstr>
      <vt:lpstr> TÌNH HÌNH DỊCH BỆNH (2) </vt:lpstr>
      <vt:lpstr> TÌNH HÌNH DỊCH BỆNH (3) </vt:lpstr>
      <vt:lpstr>PowerPoint Presentation</vt:lpstr>
      <vt:lpstr>PowerPoint Presentation</vt:lpstr>
      <vt:lpstr>PowerPoint Presentation</vt:lpstr>
      <vt:lpstr>Cập nhật tình hình dịch bệnh, số ca mắc nCoV trên thế giới </vt:lpstr>
      <vt:lpstr>TÁC NHÂN GÂY BỆNH</vt:lpstr>
      <vt:lpstr>DỊCH TỄ HỌC CỦA BỆNH </vt:lpstr>
      <vt:lpstr>PowerPoint Presentation</vt:lpstr>
      <vt:lpstr>PowerPoint Presentation</vt:lpstr>
      <vt:lpstr>LÂM SÀNG CỦA BỆNH</vt:lpstr>
      <vt:lpstr>ĐỊNH NGHĨA TRƯỜNG HỢP BỆNH (1)</vt:lpstr>
      <vt:lpstr>ĐỊNH NGHĨA TRƯỜNG HỢP BỆNH (2)</vt:lpstr>
      <vt:lpstr>ĐỊNH NGHĨA Ổ DỊCH</vt:lpstr>
      <vt:lpstr>ĐỊNH NGHĨA TRƯỜNG HỢP BỆNH (3)</vt:lpstr>
      <vt:lpstr>CÁC BIỆN PHÁP PHÒNG BỆNH </vt:lpstr>
      <vt:lpstr>PowerPoint Presentation</vt:lpstr>
      <vt:lpstr>CÁC BIỆN PHÁP PHÒNG BỆNH (2) </vt:lpstr>
      <vt:lpstr>PowerPoint Presentation</vt:lpstr>
      <vt:lpstr>CÁC BIỆN PHÁP PHÒNG BỆNH (3)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BỆNH CÚM A(H7N9) TRÊN NGƯỜI</dc:title>
  <dc:creator>TRAN NHU DUONG;NQM</dc:creator>
  <cp:lastModifiedBy>Admin</cp:lastModifiedBy>
  <cp:revision>393</cp:revision>
  <cp:lastPrinted>2020-02-07T02:47:14Z</cp:lastPrinted>
  <dcterms:created xsi:type="dcterms:W3CDTF">2013-04-07T13:56:52Z</dcterms:created>
  <dcterms:modified xsi:type="dcterms:W3CDTF">2020-02-09T05:00:57Z</dcterms:modified>
</cp:coreProperties>
</file>